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22"/>
  </p:notesMasterIdLst>
  <p:sldIdLst>
    <p:sldId id="256" r:id="rId2"/>
    <p:sldId id="257" r:id="rId3"/>
    <p:sldId id="258" r:id="rId4"/>
    <p:sldId id="275" r:id="rId5"/>
    <p:sldId id="259" r:id="rId6"/>
    <p:sldId id="270" r:id="rId7"/>
    <p:sldId id="269" r:id="rId8"/>
    <p:sldId id="260" r:id="rId9"/>
    <p:sldId id="261" r:id="rId10"/>
    <p:sldId id="263" r:id="rId11"/>
    <p:sldId id="264" r:id="rId12"/>
    <p:sldId id="262" r:id="rId13"/>
    <p:sldId id="272" r:id="rId14"/>
    <p:sldId id="271" r:id="rId15"/>
    <p:sldId id="265" r:id="rId16"/>
    <p:sldId id="266" r:id="rId17"/>
    <p:sldId id="267" r:id="rId18"/>
    <p:sldId id="273" r:id="rId19"/>
    <p:sldId id="274"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74"/>
  </p:normalViewPr>
  <p:slideViewPr>
    <p:cSldViewPr snapToGrid="0">
      <p:cViewPr varScale="1">
        <p:scale>
          <a:sx n="91" d="100"/>
          <a:sy n="91" d="100"/>
        </p:scale>
        <p:origin x="25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8E48D-7E95-0246-B64A-5F0C83B26165}" type="datetimeFigureOut">
              <a:rPr lang="en-US" smtClean="0"/>
              <a:t>1/20/2026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1B1C8A-E653-314A-92A1-33B16C2D4648}" type="slidenum">
              <a:rPr lang="en-US" smtClean="0"/>
              <a:t>‹#›</a:t>
            </a:fld>
            <a:endParaRPr lang="en-US"/>
          </a:p>
        </p:txBody>
      </p:sp>
    </p:spTree>
    <p:extLst>
      <p:ext uri="{BB962C8B-B14F-4D97-AF65-F5344CB8AC3E}">
        <p14:creationId xmlns:p14="http://schemas.microsoft.com/office/powerpoint/2010/main" val="1543248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1B1C8A-E653-314A-92A1-33B16C2D4648}" type="slidenum">
              <a:rPr lang="en-US" smtClean="0"/>
              <a:t>19</a:t>
            </a:fld>
            <a:endParaRPr lang="en-US"/>
          </a:p>
        </p:txBody>
      </p:sp>
    </p:spTree>
    <p:extLst>
      <p:ext uri="{BB962C8B-B14F-4D97-AF65-F5344CB8AC3E}">
        <p14:creationId xmlns:p14="http://schemas.microsoft.com/office/powerpoint/2010/main" val="1887012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ormAutofit/>
          </a:bodyPr>
          <a:lstStyle>
            <a:lvl1pPr marL="0" indent="0">
              <a:buNone/>
              <a:defRPr lang="en-US" dirty="0">
                <a:solidFill>
                  <a:schemeClr val="tx2"/>
                </a:solidFill>
              </a:defRPr>
            </a:lvl1pPr>
          </a:lstStyle>
          <a:p>
            <a:pPr lvl="0"/>
            <a:r>
              <a:rPr lang="en-US" dirty="0"/>
              <a:t>Click to edit Master subtitle style</a:t>
            </a:r>
          </a:p>
        </p:txBody>
      </p:sp>
      <p:sp>
        <p:nvSpPr>
          <p:cNvPr id="8" name="Picture Placeholder 6">
            <a:extLst>
              <a:ext uri="{FF2B5EF4-FFF2-40B4-BE49-F238E27FC236}">
                <a16:creationId xmlns:a16="http://schemas.microsoft.com/office/drawing/2014/main" id="{F9A648C8-0436-6FAF-8B52-BA15EFB5F90C}"/>
              </a:ext>
            </a:extLst>
          </p:cNvPr>
          <p:cNvSpPr>
            <a:spLocks noGrp="1"/>
          </p:cNvSpPr>
          <p:nvPr>
            <p:ph type="pic" sz="quarter" idx="13" hasCustomPrompt="1"/>
          </p:nvPr>
        </p:nvSpPr>
        <p:spPr>
          <a:xfrm>
            <a:off x="342901" y="343038"/>
            <a:ext cx="11506200" cy="4792766"/>
          </a:xfrm>
          <a:custGeom>
            <a:avLst/>
            <a:gdLst>
              <a:gd name="connsiteX0" fmla="*/ 292023 w 11506200"/>
              <a:gd name="connsiteY0" fmla="*/ 0 h 4792766"/>
              <a:gd name="connsiteX1" fmla="*/ 11214177 w 11506200"/>
              <a:gd name="connsiteY1" fmla="*/ 0 h 4792766"/>
              <a:gd name="connsiteX2" fmla="*/ 11506200 w 11506200"/>
              <a:gd name="connsiteY2" fmla="*/ 292023 h 4792766"/>
              <a:gd name="connsiteX3" fmla="*/ 11506200 w 11506200"/>
              <a:gd name="connsiteY3" fmla="*/ 4500743 h 4792766"/>
              <a:gd name="connsiteX4" fmla="*/ 11214177 w 11506200"/>
              <a:gd name="connsiteY4" fmla="*/ 4792766 h 4792766"/>
              <a:gd name="connsiteX5" fmla="*/ 292023 w 11506200"/>
              <a:gd name="connsiteY5" fmla="*/ 4792766 h 4792766"/>
              <a:gd name="connsiteX6" fmla="*/ 0 w 11506200"/>
              <a:gd name="connsiteY6" fmla="*/ 4500743 h 4792766"/>
              <a:gd name="connsiteX7" fmla="*/ 0 w 11506200"/>
              <a:gd name="connsiteY7" fmla="*/ 292023 h 4792766"/>
              <a:gd name="connsiteX8" fmla="*/ 292023 w 11506200"/>
              <a:gd name="connsiteY8" fmla="*/ 0 h 47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6200" h="4792766">
                <a:moveTo>
                  <a:pt x="292023" y="0"/>
                </a:moveTo>
                <a:lnTo>
                  <a:pt x="11214177" y="0"/>
                </a:lnTo>
                <a:cubicBezTo>
                  <a:pt x="11375457" y="0"/>
                  <a:pt x="11506200" y="130743"/>
                  <a:pt x="11506200" y="292023"/>
                </a:cubicBezTo>
                <a:lnTo>
                  <a:pt x="11506200" y="4500743"/>
                </a:lnTo>
                <a:cubicBezTo>
                  <a:pt x="11506200" y="4662023"/>
                  <a:pt x="11375457" y="4792766"/>
                  <a:pt x="11214177" y="4792766"/>
                </a:cubicBezTo>
                <a:lnTo>
                  <a:pt x="292023" y="4792766"/>
                </a:lnTo>
                <a:cubicBezTo>
                  <a:pt x="130743" y="4792766"/>
                  <a:pt x="0" y="4662023"/>
                  <a:pt x="0" y="4500743"/>
                </a:cubicBezTo>
                <a:lnTo>
                  <a:pt x="0" y="292023"/>
                </a:lnTo>
                <a:cubicBezTo>
                  <a:pt x="0" y="130743"/>
                  <a:pt x="130743" y="0"/>
                  <a:pt x="292023"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6CD91AB5-8D64-469B-81DF-A26B406D2B54}"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52614079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0796B54-ED46-4036-80F8-E8EFB102CB24}"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754120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hasCustomPrompt="1"/>
          </p:nvPr>
        </p:nvSpPr>
        <p:spPr>
          <a:xfrm>
            <a:off x="5591348"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164B5AC7-D387-41BC-BBB6-F6DD0E8CACDB}"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240282122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97718" cy="3739896"/>
          </a:xfrm>
        </p:spPr>
        <p:txBody>
          <a:bodyPr vert="horz" lIns="91440" tIns="45720" rIns="91440" bIns="45720" rtlCol="0" anchor="t">
            <a:normAutofit/>
          </a:bodyPr>
          <a:lstStyle>
            <a:lvl1pPr>
              <a:defRPr lang="en-US" sz="66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A0D73698-4765-4C7F-8C74-6EF048F95E94}"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
        <p:nvSpPr>
          <p:cNvPr id="11" name="Picture Placeholder 6">
            <a:extLst>
              <a:ext uri="{FF2B5EF4-FFF2-40B4-BE49-F238E27FC236}">
                <a16:creationId xmlns:a16="http://schemas.microsoft.com/office/drawing/2014/main" id="{8F28510C-0939-D915-FCC8-7D8AD4475782}"/>
              </a:ext>
            </a:extLst>
          </p:cNvPr>
          <p:cNvSpPr>
            <a:spLocks noGrp="1"/>
          </p:cNvSpPr>
          <p:nvPr>
            <p:ph type="pic" sz="quarter" idx="13" hasCustomPrompt="1"/>
          </p:nvPr>
        </p:nvSpPr>
        <p:spPr>
          <a:xfrm>
            <a:off x="6720113" y="342900"/>
            <a:ext cx="5131133" cy="6172200"/>
          </a:xfrm>
          <a:custGeom>
            <a:avLst/>
            <a:gdLst>
              <a:gd name="connsiteX0" fmla="*/ 305905 w 5334000"/>
              <a:gd name="connsiteY0" fmla="*/ 0 h 6172200"/>
              <a:gd name="connsiteX1" fmla="*/ 5028095 w 5334000"/>
              <a:gd name="connsiteY1" fmla="*/ 0 h 6172200"/>
              <a:gd name="connsiteX2" fmla="*/ 5334000 w 5334000"/>
              <a:gd name="connsiteY2" fmla="*/ 305905 h 6172200"/>
              <a:gd name="connsiteX3" fmla="*/ 5334000 w 5334000"/>
              <a:gd name="connsiteY3" fmla="*/ 5866295 h 6172200"/>
              <a:gd name="connsiteX4" fmla="*/ 5028095 w 5334000"/>
              <a:gd name="connsiteY4" fmla="*/ 6172200 h 6172200"/>
              <a:gd name="connsiteX5" fmla="*/ 305905 w 5334000"/>
              <a:gd name="connsiteY5" fmla="*/ 6172200 h 6172200"/>
              <a:gd name="connsiteX6" fmla="*/ 0 w 5334000"/>
              <a:gd name="connsiteY6" fmla="*/ 5866295 h 6172200"/>
              <a:gd name="connsiteX7" fmla="*/ 0 w 5334000"/>
              <a:gd name="connsiteY7" fmla="*/ 305905 h 6172200"/>
              <a:gd name="connsiteX8" fmla="*/ 305905 w 53340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6172200">
                <a:moveTo>
                  <a:pt x="305905" y="0"/>
                </a:moveTo>
                <a:lnTo>
                  <a:pt x="5028095" y="0"/>
                </a:lnTo>
                <a:cubicBezTo>
                  <a:pt x="5197042" y="0"/>
                  <a:pt x="5334000" y="136958"/>
                  <a:pt x="5334000" y="305905"/>
                </a:cubicBezTo>
                <a:lnTo>
                  <a:pt x="5334000" y="5866295"/>
                </a:lnTo>
                <a:cubicBezTo>
                  <a:pt x="5334000" y="6035242"/>
                  <a:pt x="5197042" y="6172200"/>
                  <a:pt x="5028095" y="6172200"/>
                </a:cubicBezTo>
                <a:lnTo>
                  <a:pt x="305905" y="6172200"/>
                </a:lnTo>
                <a:cubicBezTo>
                  <a:pt x="136958" y="6172200"/>
                  <a:pt x="0" y="6035242"/>
                  <a:pt x="0" y="5866295"/>
                </a:cubicBezTo>
                <a:lnTo>
                  <a:pt x="0" y="305905"/>
                </a:lnTo>
                <a:cubicBezTo>
                  <a:pt x="0" y="136958"/>
                  <a:pt x="136958" y="0"/>
                  <a:pt x="30590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Tree>
    <p:extLst>
      <p:ext uri="{BB962C8B-B14F-4D97-AF65-F5344CB8AC3E}">
        <p14:creationId xmlns:p14="http://schemas.microsoft.com/office/powerpoint/2010/main" val="378064391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5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a:solidFill>
                  <a:schemeClr val="tx2"/>
                </a:solidFill>
              </a:defRPr>
            </a:lvl1pPr>
          </a:lstStyle>
          <a:p>
            <a:pPr lvl="0"/>
            <a:r>
              <a:rPr lang="en-US" dirty="0"/>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hasCustomPrompt="1"/>
          </p:nvPr>
        </p:nvSpPr>
        <p:spPr>
          <a:xfrm>
            <a:off x="347472"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19A3EA51-69C4-4090-B98A-31CA47A2E35E}"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42869476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9317736" cy="4453128"/>
          </a:xfrm>
        </p:spPr>
        <p:txBody>
          <a:bodyPr vert="horz" lIns="91440" tIns="45720" rIns="91440" bIns="45720" rtlCol="0" anchor="t">
            <a:normAutofit/>
          </a:bodyPr>
          <a:lstStyle>
            <a:lvl1pPr>
              <a:defRPr lang="en-US" sz="96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46633933-AD95-42CF-A390-A7073FD506A1}"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11684284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4427554"/>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CD50E307-C64C-483A-9485-A61D01D72197}"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759080611"/>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93208"/>
            <a:ext cx="5669280" cy="1161288"/>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8BC36CA3-7064-4E52-B24E-E3CC37B36CB8}" type="datetime1">
              <a:rPr lang="en-US" smtClean="0"/>
              <a:t>1/20/2026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28582106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bg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7772400" cy="4562856"/>
          </a:xfrm>
        </p:spPr>
        <p:txBody>
          <a:bodyPr anchor="b">
            <a:normAutofit/>
          </a:bodyPr>
          <a:lstStyle>
            <a:lvl1pPr>
              <a:defRPr sz="8000">
                <a:solidFill>
                  <a:schemeClr val="tx2"/>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2"/>
                </a:solidFill>
              </a:defRPr>
            </a:lvl1pPr>
          </a:lstStyle>
          <a:p>
            <a:fld id="{333F469A-9BA4-41D9-A358-7174319CB857}" type="datetime1">
              <a:rPr lang="en-US" smtClean="0"/>
              <a:t>1/20/2026</a:t>
            </a:fld>
            <a:endParaRPr lang="en-US"/>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2"/>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6921483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998464" y="2423160"/>
            <a:ext cx="5486400" cy="3886200"/>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01BB0C55-2E11-4E7F-9EF8-868B07C6C42C}" type="datetime1">
              <a:rPr lang="en-US" smtClean="0"/>
              <a:t>1/20/2026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06477829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644384" y="1012952"/>
            <a:ext cx="4023360" cy="1636776"/>
          </a:xfrm>
        </p:spPr>
        <p:txBody>
          <a:bodyPr anchor="b">
            <a:normAutofit/>
          </a:bodyPr>
          <a:lstStyle>
            <a:lvl1pPr>
              <a:defRPr sz="4800"/>
            </a:lvl1pPr>
          </a:lstStyle>
          <a:p>
            <a:r>
              <a:rPr lang="en-US" dirty="0"/>
              <a:t>Click to edit Master title style</a:t>
            </a:r>
          </a:p>
        </p:txBody>
      </p:sp>
      <p:sp>
        <p:nvSpPr>
          <p:cNvPr id="10" name="Picture Placeholder 8">
            <a:extLst>
              <a:ext uri="{FF2B5EF4-FFF2-40B4-BE49-F238E27FC236}">
                <a16:creationId xmlns:a16="http://schemas.microsoft.com/office/drawing/2014/main" id="{FE8E4848-C9F6-6844-AB1C-C4F0E8A472A1}"/>
              </a:ext>
            </a:extLst>
          </p:cNvPr>
          <p:cNvSpPr>
            <a:spLocks noGrp="1"/>
          </p:cNvSpPr>
          <p:nvPr>
            <p:ph type="pic" sz="quarter" idx="14" hasCustomPrompt="1"/>
          </p:nvPr>
        </p:nvSpPr>
        <p:spPr>
          <a:xfrm>
            <a:off x="342901" y="345109"/>
            <a:ext cx="6714969" cy="6163508"/>
          </a:xfrm>
          <a:custGeom>
            <a:avLst/>
            <a:gdLst>
              <a:gd name="connsiteX0" fmla="*/ 281857 w 6714969"/>
              <a:gd name="connsiteY0" fmla="*/ 0 h 6163508"/>
              <a:gd name="connsiteX1" fmla="*/ 6433112 w 6714969"/>
              <a:gd name="connsiteY1" fmla="*/ 0 h 6163508"/>
              <a:gd name="connsiteX2" fmla="*/ 6714969 w 6714969"/>
              <a:gd name="connsiteY2" fmla="*/ 281857 h 6163508"/>
              <a:gd name="connsiteX3" fmla="*/ 6714969 w 6714969"/>
              <a:gd name="connsiteY3" fmla="*/ 5881651 h 6163508"/>
              <a:gd name="connsiteX4" fmla="*/ 6433112 w 6714969"/>
              <a:gd name="connsiteY4" fmla="*/ 6163508 h 6163508"/>
              <a:gd name="connsiteX5" fmla="*/ 281857 w 6714969"/>
              <a:gd name="connsiteY5" fmla="*/ 6163508 h 6163508"/>
              <a:gd name="connsiteX6" fmla="*/ 0 w 6714969"/>
              <a:gd name="connsiteY6" fmla="*/ 5881651 h 6163508"/>
              <a:gd name="connsiteX7" fmla="*/ 0 w 6714969"/>
              <a:gd name="connsiteY7" fmla="*/ 281857 h 6163508"/>
              <a:gd name="connsiteX8" fmla="*/ 281857 w 6714969"/>
              <a:gd name="connsiteY8" fmla="*/ 0 h 616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4969" h="6163508">
                <a:moveTo>
                  <a:pt x="281857" y="0"/>
                </a:moveTo>
                <a:lnTo>
                  <a:pt x="6433112" y="0"/>
                </a:lnTo>
                <a:cubicBezTo>
                  <a:pt x="6588777" y="0"/>
                  <a:pt x="6714969" y="126192"/>
                  <a:pt x="6714969" y="281857"/>
                </a:cubicBezTo>
                <a:lnTo>
                  <a:pt x="6714969" y="5881651"/>
                </a:lnTo>
                <a:cubicBezTo>
                  <a:pt x="6714969" y="6037316"/>
                  <a:pt x="6588777" y="6163508"/>
                  <a:pt x="6433112" y="6163508"/>
                </a:cubicBezTo>
                <a:lnTo>
                  <a:pt x="281857" y="6163508"/>
                </a:lnTo>
                <a:cubicBezTo>
                  <a:pt x="126192" y="6163508"/>
                  <a:pt x="0" y="6037316"/>
                  <a:pt x="0" y="5881651"/>
                </a:cubicBezTo>
                <a:lnTo>
                  <a:pt x="0" y="281857"/>
                </a:lnTo>
                <a:cubicBezTo>
                  <a:pt x="0" y="126192"/>
                  <a:pt x="126192" y="0"/>
                  <a:pt x="281857" y="0"/>
                </a:cubicBez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644384" y="2896616"/>
            <a:ext cx="4023360" cy="3364992"/>
          </a:xfrm>
        </p:spPr>
        <p:txBody>
          <a:bodyPr vert="horz" lIns="91440" tIns="45720" rIns="91440" bIns="45720" rtlCol="0">
            <a:normAutofit/>
          </a:bodyPr>
          <a:lstStyle>
            <a:lvl1pPr marL="342900" indent="-3429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marL="228600" lvl="0" indent="-228600"/>
            <a:r>
              <a:rPr lang="en-US" dirty="0"/>
              <a:t>Click to edit Master text styles</a:t>
            </a:r>
          </a:p>
          <a:p>
            <a:pPr marL="228600" lvl="1" indent="-228600"/>
            <a:r>
              <a:rPr lang="en-US" dirty="0"/>
              <a:t>Second level</a:t>
            </a:r>
          </a:p>
          <a:p>
            <a:pPr marL="228600" lvl="2" indent="-228600"/>
            <a:r>
              <a:rPr lang="en-US" dirty="0"/>
              <a:t>Third level</a:t>
            </a:r>
          </a:p>
          <a:p>
            <a:pPr marL="228600" lvl="3" indent="-228600"/>
            <a:r>
              <a:rPr lang="en-US" dirty="0"/>
              <a:t>Fourth level</a:t>
            </a:r>
          </a:p>
          <a:p>
            <a:pPr marL="228600" lvl="4" indent="-228600"/>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0AC9FCAD-E19B-4A0F-866E-979EDEC4B525}" type="datetime1">
              <a:rPr lang="en-US" smtClean="0"/>
              <a:t>1/20/2026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75187280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97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79B4A14-E3E2-4038-B0C4-0EC5ECBDA17A}"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991720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2301396-E7F4-44BB-B3C1-CAADE8EE1BCB}"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787188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C603B70-0873-4F91-B20E-188F8FCBC95A}"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445024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4032504"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422392" y="640080"/>
            <a:ext cx="597103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A211211-1BBF-43C8-98F1-415153382D43}"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973223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vert="horz" lIns="91440" tIns="45720" rIns="91440" bIns="45720" rtlCol="0" anchor="t">
            <a:normAutofit/>
          </a:bodyPr>
          <a:lstStyle>
            <a:lvl1pPr>
              <a:defRPr lang="en-US" dirty="0"/>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25696" y="640080"/>
            <a:ext cx="7159752"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23C37F1-4FE0-40C5-A1CC-AC65E60D9E3F}"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961582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EF226A48-373B-47E6-1E90-9892366CC9F0}"/>
              </a:ext>
            </a:extLst>
          </p:cNvPr>
          <p:cNvSpPr>
            <a:spLocks noGrp="1"/>
          </p:cNvSpPr>
          <p:nvPr>
            <p:ph type="pic" sz="quarter" idx="13" hasCustomPrompt="1"/>
          </p:nvPr>
        </p:nvSpPr>
        <p:spPr>
          <a:xfrm>
            <a:off x="342900" y="342900"/>
            <a:ext cx="4501152" cy="6172200"/>
          </a:xfrm>
          <a:custGeom>
            <a:avLst/>
            <a:gdLst>
              <a:gd name="connsiteX0" fmla="*/ 332635 w 4501152"/>
              <a:gd name="connsiteY0" fmla="*/ 0 h 6172200"/>
              <a:gd name="connsiteX1" fmla="*/ 4168517 w 4501152"/>
              <a:gd name="connsiteY1" fmla="*/ 0 h 6172200"/>
              <a:gd name="connsiteX2" fmla="*/ 4501152 w 4501152"/>
              <a:gd name="connsiteY2" fmla="*/ 331423 h 6172200"/>
              <a:gd name="connsiteX3" fmla="*/ 4501152 w 4501152"/>
              <a:gd name="connsiteY3" fmla="*/ 5840778 h 6172200"/>
              <a:gd name="connsiteX4" fmla="*/ 4168517 w 4501152"/>
              <a:gd name="connsiteY4" fmla="*/ 6172200 h 6172200"/>
              <a:gd name="connsiteX5" fmla="*/ 332635 w 4501152"/>
              <a:gd name="connsiteY5" fmla="*/ 6172200 h 6172200"/>
              <a:gd name="connsiteX6" fmla="*/ 0 w 4501152"/>
              <a:gd name="connsiteY6" fmla="*/ 5840778 h 6172200"/>
              <a:gd name="connsiteX7" fmla="*/ 0 w 4501152"/>
              <a:gd name="connsiteY7" fmla="*/ 331423 h 6172200"/>
              <a:gd name="connsiteX8" fmla="*/ 332635 w 4501152"/>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152" h="6172200">
                <a:moveTo>
                  <a:pt x="332635" y="0"/>
                </a:moveTo>
                <a:lnTo>
                  <a:pt x="4168517" y="0"/>
                </a:lnTo>
                <a:cubicBezTo>
                  <a:pt x="4352226" y="0"/>
                  <a:pt x="4501152" y="148383"/>
                  <a:pt x="4501152" y="331423"/>
                </a:cubicBezTo>
                <a:lnTo>
                  <a:pt x="4501152" y="5840778"/>
                </a:lnTo>
                <a:cubicBezTo>
                  <a:pt x="4501152" y="6023817"/>
                  <a:pt x="4352226" y="6172200"/>
                  <a:pt x="4168517" y="6172200"/>
                </a:cubicBezTo>
                <a:lnTo>
                  <a:pt x="332635" y="6172200"/>
                </a:lnTo>
                <a:cubicBezTo>
                  <a:pt x="148926" y="6172200"/>
                  <a:pt x="0" y="6023817"/>
                  <a:pt x="0" y="5840778"/>
                </a:cubicBezTo>
                <a:lnTo>
                  <a:pt x="0" y="331423"/>
                </a:lnTo>
                <a:cubicBezTo>
                  <a:pt x="0" y="148383"/>
                  <a:pt x="148926" y="0"/>
                  <a:pt x="33263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0F37310-2C84-4F72-97F3-ED5E52F7A674}"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334702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ED7373D-8BEF-4D11-A85D-4ADD8461D8CF}" type="datetime1">
              <a:rPr lang="en-US" smtClean="0"/>
              <a:t>1/20/2026</a:t>
            </a:fld>
            <a:endParaRPr lang="en-US"/>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hasCustomPrompt="1"/>
          </p:nvPr>
        </p:nvSpPr>
        <p:spPr>
          <a:xfrm>
            <a:off x="7353304" y="352327"/>
            <a:ext cx="4495799" cy="61722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610286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9539F8C7-DD74-7177-C2DA-02533B6576FD}"/>
              </a:ext>
            </a:extLst>
          </p:cNvPr>
          <p:cNvSpPr>
            <a:spLocks noGrp="1"/>
          </p:cNvSpPr>
          <p:nvPr>
            <p:ph type="pic" sz="quarter" idx="13" hasCustomPrompt="1"/>
          </p:nvPr>
        </p:nvSpPr>
        <p:spPr>
          <a:xfrm>
            <a:off x="339373"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04D0A65-74B1-4258-9347-517577BEF7B0}"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640513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3B00591-709C-49DC-8FE0-9F32B5969F72}" type="datetime1">
              <a:rPr lang="en-US" smtClean="0"/>
              <a:t>1/20/2026</a:t>
            </a:fld>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8046768"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873237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hasCustomPrompt="1"/>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53D0D37D-152B-44E6-AB8F-60E41FE679D7}"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401729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93FD62D-5EED-4798-9EBA-B6E1A9B98072}" type="datetime1">
              <a:rPr lang="en-US" smtClean="0"/>
              <a:t>1/20/2026</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7086038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hasCustomPrompt="1"/>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FCFE97D-4F8B-4270-9223-9617008B9FA3}"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4092496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E1B1D5C-1F84-4585-9043-549E87BD77AE}" type="datetime1">
              <a:rPr lang="en-US" smtClean="0"/>
              <a:t>1/20/2026</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39639257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1EB90F8-5A2D-4795-872B-662FE96339B2}"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493060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4502843" y="342901"/>
            <a:ext cx="7346257"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A22F9C2-5647-4E58-BE9B-A16834D13FE3}"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1272060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B124E6D-88B1-474F-9E7C-C29F02FACC38}"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8087122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2" y="5111854"/>
            <a:ext cx="3739279" cy="1389888"/>
          </a:xfrm>
        </p:spPr>
        <p:txBody>
          <a:bodyPr anchor="t">
            <a:normAutofit/>
          </a:bodyPr>
          <a:lstStyle>
            <a:lvl1pPr>
              <a:defRPr sz="3200"/>
            </a:lvl1pPr>
          </a:lstStyle>
          <a:p>
            <a:r>
              <a:rPr lang="en-US" dirty="0"/>
              <a:t>Click to edit Master title style</a:t>
            </a:r>
          </a:p>
        </p:txBody>
      </p:sp>
      <p:sp>
        <p:nvSpPr>
          <p:cNvPr id="19" name="Picture Placeholder 17">
            <a:extLst>
              <a:ext uri="{FF2B5EF4-FFF2-40B4-BE49-F238E27FC236}">
                <a16:creationId xmlns:a16="http://schemas.microsoft.com/office/drawing/2014/main" id="{D5837EDE-723C-6CF6-EB95-3AEDA1F07E9E}"/>
              </a:ext>
            </a:extLst>
          </p:cNvPr>
          <p:cNvSpPr>
            <a:spLocks noGrp="1"/>
          </p:cNvSpPr>
          <p:nvPr>
            <p:ph type="pic" sz="quarter" idx="15" hasCustomPrompt="1"/>
          </p:nvPr>
        </p:nvSpPr>
        <p:spPr>
          <a:xfrm>
            <a:off x="339373" y="320043"/>
            <a:ext cx="11509730" cy="4404825"/>
          </a:xfrm>
          <a:custGeom>
            <a:avLst/>
            <a:gdLst>
              <a:gd name="connsiteX0" fmla="*/ 299132 w 11509730"/>
              <a:gd name="connsiteY0" fmla="*/ 0 h 4404825"/>
              <a:gd name="connsiteX1" fmla="*/ 11210598 w 11509730"/>
              <a:gd name="connsiteY1" fmla="*/ 0 h 4404825"/>
              <a:gd name="connsiteX2" fmla="*/ 11509730 w 11509730"/>
              <a:gd name="connsiteY2" fmla="*/ 299132 h 4404825"/>
              <a:gd name="connsiteX3" fmla="*/ 11509730 w 11509730"/>
              <a:gd name="connsiteY3" fmla="*/ 4105693 h 4404825"/>
              <a:gd name="connsiteX4" fmla="*/ 11210598 w 11509730"/>
              <a:gd name="connsiteY4" fmla="*/ 4404825 h 4404825"/>
              <a:gd name="connsiteX5" fmla="*/ 299132 w 11509730"/>
              <a:gd name="connsiteY5" fmla="*/ 4404825 h 4404825"/>
              <a:gd name="connsiteX6" fmla="*/ 0 w 11509730"/>
              <a:gd name="connsiteY6" fmla="*/ 4105693 h 4404825"/>
              <a:gd name="connsiteX7" fmla="*/ 0 w 11509730"/>
              <a:gd name="connsiteY7" fmla="*/ 299132 h 4404825"/>
              <a:gd name="connsiteX8" fmla="*/ 299132 w 11509730"/>
              <a:gd name="connsiteY8" fmla="*/ 0 h 44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4404825">
                <a:moveTo>
                  <a:pt x="299132" y="0"/>
                </a:moveTo>
                <a:lnTo>
                  <a:pt x="11210598" y="0"/>
                </a:lnTo>
                <a:cubicBezTo>
                  <a:pt x="11375804" y="0"/>
                  <a:pt x="11509730" y="133926"/>
                  <a:pt x="11509730" y="299132"/>
                </a:cubicBezTo>
                <a:lnTo>
                  <a:pt x="11509730" y="4105693"/>
                </a:lnTo>
                <a:cubicBezTo>
                  <a:pt x="11509730" y="4270899"/>
                  <a:pt x="11375804" y="4404825"/>
                  <a:pt x="11210598" y="4404825"/>
                </a:cubicBezTo>
                <a:lnTo>
                  <a:pt x="299132" y="4404825"/>
                </a:lnTo>
                <a:cubicBezTo>
                  <a:pt x="133926" y="4404825"/>
                  <a:pt x="0" y="4270899"/>
                  <a:pt x="0" y="4105693"/>
                </a:cubicBezTo>
                <a:lnTo>
                  <a:pt x="0" y="299132"/>
                </a:lnTo>
                <a:cubicBezTo>
                  <a:pt x="0" y="133926"/>
                  <a:pt x="133926" y="0"/>
                  <a:pt x="29913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0D21C7E-4348-443E-B7C8-EE213DFF1CB1}" type="datetime1">
              <a:rPr lang="en-US" smtClean="0"/>
              <a:t>1/20/2026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51928" y="5111854"/>
            <a:ext cx="6400800"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0029944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9" name="Picture Placeholder 8">
            <a:extLst>
              <a:ext uri="{FF2B5EF4-FFF2-40B4-BE49-F238E27FC236}">
                <a16:creationId xmlns:a16="http://schemas.microsoft.com/office/drawing/2014/main" id="{1BCE7E7D-ED4A-B625-6CB8-4D71682F63D4}"/>
              </a:ext>
            </a:extLst>
          </p:cNvPr>
          <p:cNvSpPr>
            <a:spLocks noGrp="1"/>
          </p:cNvSpPr>
          <p:nvPr>
            <p:ph type="pic" sz="quarter" idx="13" hasCustomPrompt="1"/>
          </p:nvPr>
        </p:nvSpPr>
        <p:spPr>
          <a:xfrm>
            <a:off x="339373" y="320042"/>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5E2BB8D-1BA0-4790-987D-651470CA8928}" type="datetime1">
              <a:rPr lang="en-US" smtClean="0"/>
              <a:t>1/20/2026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4466293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9" name="Picture Placeholder 8">
            <a:extLst>
              <a:ext uri="{FF2B5EF4-FFF2-40B4-BE49-F238E27FC236}">
                <a16:creationId xmlns:a16="http://schemas.microsoft.com/office/drawing/2014/main" id="{86A25225-80A2-7139-2A81-39CA926639FF}"/>
              </a:ext>
            </a:extLst>
          </p:cNvPr>
          <p:cNvSpPr>
            <a:spLocks noGrp="1"/>
          </p:cNvSpPr>
          <p:nvPr>
            <p:ph type="pic" sz="quarter" idx="13" hasCustomPrompt="1"/>
          </p:nvPr>
        </p:nvSpPr>
        <p:spPr>
          <a:xfrm>
            <a:off x="339373" y="3067414"/>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19672"/>
            <a:ext cx="3494314" cy="338328"/>
          </a:xfrm>
        </p:spPr>
        <p:txBody>
          <a:bodyPr/>
          <a:lstStyle/>
          <a:p>
            <a:fld id="{48CD4B21-9C97-4358-8E22-9F49A31BDF6B}" type="datetime1">
              <a:rPr lang="en-US" smtClean="0"/>
              <a:t>1/20/2026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6519672"/>
            <a:ext cx="2805405" cy="338328"/>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6519672"/>
            <a:ext cx="429207" cy="338328"/>
          </a:xfrm>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424152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10" name="Picture Placeholder 9">
            <a:extLst>
              <a:ext uri="{FF2B5EF4-FFF2-40B4-BE49-F238E27FC236}">
                <a16:creationId xmlns:a16="http://schemas.microsoft.com/office/drawing/2014/main" id="{45F6FDB5-F783-3538-287C-754C11C30975}"/>
              </a:ext>
            </a:extLst>
          </p:cNvPr>
          <p:cNvSpPr>
            <a:spLocks noGrp="1"/>
          </p:cNvSpPr>
          <p:nvPr>
            <p:ph type="pic" sz="quarter" idx="13" hasCustomPrompt="1"/>
          </p:nvPr>
        </p:nvSpPr>
        <p:spPr>
          <a:xfrm>
            <a:off x="429768" y="1828800"/>
            <a:ext cx="6176399" cy="4425696"/>
          </a:xfrm>
          <a:custGeom>
            <a:avLst/>
            <a:gdLst>
              <a:gd name="connsiteX0" fmla="*/ 325421 w 6450717"/>
              <a:gd name="connsiteY0" fmla="*/ 0 h 4425696"/>
              <a:gd name="connsiteX1" fmla="*/ 6125296 w 6450717"/>
              <a:gd name="connsiteY1" fmla="*/ 0 h 4425696"/>
              <a:gd name="connsiteX2" fmla="*/ 6450717 w 6450717"/>
              <a:gd name="connsiteY2" fmla="*/ 325421 h 4425696"/>
              <a:gd name="connsiteX3" fmla="*/ 6450717 w 6450717"/>
              <a:gd name="connsiteY3" fmla="*/ 4100275 h 4425696"/>
              <a:gd name="connsiteX4" fmla="*/ 6125296 w 6450717"/>
              <a:gd name="connsiteY4" fmla="*/ 4425696 h 4425696"/>
              <a:gd name="connsiteX5" fmla="*/ 325421 w 6450717"/>
              <a:gd name="connsiteY5" fmla="*/ 4425696 h 4425696"/>
              <a:gd name="connsiteX6" fmla="*/ 0 w 6450717"/>
              <a:gd name="connsiteY6" fmla="*/ 4100275 h 4425696"/>
              <a:gd name="connsiteX7" fmla="*/ 0 w 6450717"/>
              <a:gd name="connsiteY7" fmla="*/ 325421 h 4425696"/>
              <a:gd name="connsiteX8" fmla="*/ 325421 w 6450717"/>
              <a:gd name="connsiteY8" fmla="*/ 0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50717" h="4425696">
                <a:moveTo>
                  <a:pt x="325421" y="0"/>
                </a:moveTo>
                <a:lnTo>
                  <a:pt x="6125296" y="0"/>
                </a:lnTo>
                <a:cubicBezTo>
                  <a:pt x="6305021" y="0"/>
                  <a:pt x="6450717" y="145696"/>
                  <a:pt x="6450717" y="325421"/>
                </a:cubicBezTo>
                <a:lnTo>
                  <a:pt x="6450717" y="4100275"/>
                </a:lnTo>
                <a:cubicBezTo>
                  <a:pt x="6450717" y="4280000"/>
                  <a:pt x="6305021" y="4425696"/>
                  <a:pt x="6125296" y="4425696"/>
                </a:cubicBezTo>
                <a:lnTo>
                  <a:pt x="325421" y="4425696"/>
                </a:lnTo>
                <a:cubicBezTo>
                  <a:pt x="145696" y="4425696"/>
                  <a:pt x="0" y="4280000"/>
                  <a:pt x="0" y="4100275"/>
                </a:cubicBezTo>
                <a:lnTo>
                  <a:pt x="0" y="325421"/>
                </a:lnTo>
                <a:cubicBezTo>
                  <a:pt x="0" y="145696"/>
                  <a:pt x="145696" y="0"/>
                  <a:pt x="32542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287768" y="1828800"/>
            <a:ext cx="4297680"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8FABC-5F70-4DE9-8A42-1DE3D93319BF}"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53981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9" name="Picture Placeholder 8">
            <a:extLst>
              <a:ext uri="{FF2B5EF4-FFF2-40B4-BE49-F238E27FC236}">
                <a16:creationId xmlns:a16="http://schemas.microsoft.com/office/drawing/2014/main" id="{F5F2F272-6D18-7E06-3E9A-D10C5C502195}"/>
              </a:ext>
            </a:extLst>
          </p:cNvPr>
          <p:cNvSpPr>
            <a:spLocks noGrp="1"/>
          </p:cNvSpPr>
          <p:nvPr>
            <p:ph type="pic" sz="quarter" idx="13" hasCustomPrompt="1"/>
          </p:nvPr>
        </p:nvSpPr>
        <p:spPr>
          <a:xfrm>
            <a:off x="510075" y="2293496"/>
            <a:ext cx="4775158" cy="4039043"/>
          </a:xfrm>
          <a:custGeom>
            <a:avLst/>
            <a:gdLst>
              <a:gd name="connsiteX0" fmla="*/ 305917 w 4855463"/>
              <a:gd name="connsiteY0" fmla="*/ 0 h 4039043"/>
              <a:gd name="connsiteX1" fmla="*/ 4549547 w 4855463"/>
              <a:gd name="connsiteY1" fmla="*/ 0 h 4039043"/>
              <a:gd name="connsiteX2" fmla="*/ 4849249 w 4855463"/>
              <a:gd name="connsiteY2" fmla="*/ 244264 h 4039043"/>
              <a:gd name="connsiteX3" fmla="*/ 4855463 w 4855463"/>
              <a:gd name="connsiteY3" fmla="*/ 305907 h 4039043"/>
              <a:gd name="connsiteX4" fmla="*/ 4855463 w 4855463"/>
              <a:gd name="connsiteY4" fmla="*/ 3733136 h 4039043"/>
              <a:gd name="connsiteX5" fmla="*/ 4849249 w 4855463"/>
              <a:gd name="connsiteY5" fmla="*/ 3794779 h 4039043"/>
              <a:gd name="connsiteX6" fmla="*/ 4549547 w 4855463"/>
              <a:gd name="connsiteY6" fmla="*/ 4039043 h 4039043"/>
              <a:gd name="connsiteX7" fmla="*/ 305917 w 4855463"/>
              <a:gd name="connsiteY7" fmla="*/ 4039043 h 4039043"/>
              <a:gd name="connsiteX8" fmla="*/ 0 w 4855463"/>
              <a:gd name="connsiteY8" fmla="*/ 3733126 h 4039043"/>
              <a:gd name="connsiteX9" fmla="*/ 0 w 4855463"/>
              <a:gd name="connsiteY9" fmla="*/ 305917 h 4039043"/>
              <a:gd name="connsiteX10" fmla="*/ 305917 w 4855463"/>
              <a:gd name="connsiteY10" fmla="*/ 0 h 403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463" h="4039043">
                <a:moveTo>
                  <a:pt x="305917" y="0"/>
                </a:moveTo>
                <a:lnTo>
                  <a:pt x="4549547" y="0"/>
                </a:lnTo>
                <a:cubicBezTo>
                  <a:pt x="4697381" y="0"/>
                  <a:pt x="4820723" y="104863"/>
                  <a:pt x="4849249" y="244264"/>
                </a:cubicBezTo>
                <a:lnTo>
                  <a:pt x="4855463" y="305907"/>
                </a:lnTo>
                <a:lnTo>
                  <a:pt x="4855463" y="3733136"/>
                </a:lnTo>
                <a:lnTo>
                  <a:pt x="4849249" y="3794779"/>
                </a:lnTo>
                <a:cubicBezTo>
                  <a:pt x="4820723" y="3934180"/>
                  <a:pt x="4697381" y="4039043"/>
                  <a:pt x="4549547" y="4039043"/>
                </a:cubicBezTo>
                <a:lnTo>
                  <a:pt x="305917" y="4039043"/>
                </a:lnTo>
                <a:cubicBezTo>
                  <a:pt x="136964" y="4039043"/>
                  <a:pt x="0" y="3902079"/>
                  <a:pt x="0" y="3733126"/>
                </a:cubicBezTo>
                <a:lnTo>
                  <a:pt x="0" y="305917"/>
                </a:lnTo>
                <a:cubicBezTo>
                  <a:pt x="0" y="136964"/>
                  <a:pt x="136964" y="0"/>
                  <a:pt x="305917"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732AAB-0859-49C5-9F81-D3744B520913}"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0712645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14639E5C-EF58-65A1-C364-F58DE761581C}"/>
              </a:ext>
            </a:extLst>
          </p:cNvPr>
          <p:cNvSpPr>
            <a:spLocks noGrp="1"/>
          </p:cNvSpPr>
          <p:nvPr>
            <p:ph type="pic" sz="quarter" idx="13" hasCustomPrompt="1"/>
          </p:nvPr>
        </p:nvSpPr>
        <p:spPr>
          <a:xfrm>
            <a:off x="510075" y="2293494"/>
            <a:ext cx="3666744" cy="4039044"/>
          </a:xfrm>
          <a:custGeom>
            <a:avLst/>
            <a:gdLst>
              <a:gd name="connsiteX0" fmla="*/ 292716 w 3666744"/>
              <a:gd name="connsiteY0" fmla="*/ 0 h 4039044"/>
              <a:gd name="connsiteX1" fmla="*/ 3374028 w 3666744"/>
              <a:gd name="connsiteY1" fmla="*/ 0 h 4039044"/>
              <a:gd name="connsiteX2" fmla="*/ 3666744 w 3666744"/>
              <a:gd name="connsiteY2" fmla="*/ 292716 h 4039044"/>
              <a:gd name="connsiteX3" fmla="*/ 3666744 w 3666744"/>
              <a:gd name="connsiteY3" fmla="*/ 3746328 h 4039044"/>
              <a:gd name="connsiteX4" fmla="*/ 3374028 w 3666744"/>
              <a:gd name="connsiteY4" fmla="*/ 4039044 h 4039044"/>
              <a:gd name="connsiteX5" fmla="*/ 292716 w 3666744"/>
              <a:gd name="connsiteY5" fmla="*/ 4039044 h 4039044"/>
              <a:gd name="connsiteX6" fmla="*/ 0 w 3666744"/>
              <a:gd name="connsiteY6" fmla="*/ 3746328 h 4039044"/>
              <a:gd name="connsiteX7" fmla="*/ 0 w 3666744"/>
              <a:gd name="connsiteY7" fmla="*/ 292716 h 4039044"/>
              <a:gd name="connsiteX8" fmla="*/ 292716 w 3666744"/>
              <a:gd name="connsiteY8" fmla="*/ 0 h 403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744" h="4039044">
                <a:moveTo>
                  <a:pt x="292716" y="0"/>
                </a:moveTo>
                <a:lnTo>
                  <a:pt x="3374028" y="0"/>
                </a:lnTo>
                <a:cubicBezTo>
                  <a:pt x="3535691" y="0"/>
                  <a:pt x="3666744" y="131053"/>
                  <a:pt x="3666744" y="292716"/>
                </a:cubicBezTo>
                <a:lnTo>
                  <a:pt x="3666744" y="3746328"/>
                </a:lnTo>
                <a:cubicBezTo>
                  <a:pt x="3666744" y="3907991"/>
                  <a:pt x="3535691" y="4039044"/>
                  <a:pt x="3374028" y="4039044"/>
                </a:cubicBezTo>
                <a:lnTo>
                  <a:pt x="292716" y="4039044"/>
                </a:lnTo>
                <a:cubicBezTo>
                  <a:pt x="131053" y="4039044"/>
                  <a:pt x="0" y="3907991"/>
                  <a:pt x="0" y="3746328"/>
                </a:cubicBezTo>
                <a:lnTo>
                  <a:pt x="0" y="292716"/>
                </a:lnTo>
                <a:cubicBezTo>
                  <a:pt x="0" y="131053"/>
                  <a:pt x="131053" y="0"/>
                  <a:pt x="2927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73C0E27-EFA9-4706-B7B3-384BAC09CA5C}"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765181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93776" y="4992624"/>
            <a:ext cx="11201400" cy="1225296"/>
          </a:xfrm>
        </p:spPr>
        <p:txBody>
          <a:bodyPr anchor="t">
            <a:normAutofit/>
          </a:bodyPr>
          <a:lstStyle>
            <a:lvl1pPr algn="ctr">
              <a:lnSpc>
                <a:spcPct val="120000"/>
              </a:lnSpc>
              <a:defRPr sz="2400">
                <a:solidFill>
                  <a:schemeClr val="tx2">
                    <a:lumMod val="90000"/>
                    <a:lumOff val="10000"/>
                  </a:schemeClr>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44A38527-6BF7-45BD-8E9C-2BDCA53716A3}" type="datetime1">
              <a:rPr lang="en-US" smtClean="0"/>
              <a:t>1/20/2026</a:t>
            </a:fld>
            <a:endParaRPr lang="en-US"/>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493776" y="786384"/>
            <a:ext cx="11201400" cy="4206240"/>
          </a:xfrm>
        </p:spPr>
        <p:txBody>
          <a:bodyPr anchor="b">
            <a:normAutofit/>
          </a:bodyPr>
          <a:lstStyle>
            <a:lvl1pPr marL="0" indent="0" algn="ctr">
              <a:buNone/>
              <a:defRPr sz="27800">
                <a:solidFill>
                  <a:schemeClr val="tx2">
                    <a:lumMod val="90000"/>
                    <a:lumOff val="10000"/>
                  </a:schemeClr>
                </a:solidFill>
              </a:defRPr>
            </a:lvl1pPr>
          </a:lstStyle>
          <a:p>
            <a:pPr lvl="0"/>
            <a:r>
              <a:rPr lang="en-US" dirty="0"/>
              <a:t>##%</a:t>
            </a:r>
          </a:p>
        </p:txBody>
      </p:sp>
    </p:spTree>
    <p:extLst>
      <p:ext uri="{BB962C8B-B14F-4D97-AF65-F5344CB8AC3E}">
        <p14:creationId xmlns:p14="http://schemas.microsoft.com/office/powerpoint/2010/main" val="20951598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93776" y="4992624"/>
            <a:ext cx="11201400" cy="1225296"/>
          </a:xfrm>
        </p:spPr>
        <p:txBody>
          <a:bodyPr anchor="t">
            <a:normAutofit/>
          </a:bodyPr>
          <a:lstStyle>
            <a:lvl1pPr algn="ctr">
              <a:lnSpc>
                <a:spcPct val="120000"/>
              </a:lnSpc>
              <a:defRPr sz="28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FAE2D2C4-0829-4B37-AFA9-97EED5EA275A}" type="datetime1">
              <a:rPr lang="en-US" smtClean="0"/>
              <a:t>1/20/2026</a:t>
            </a:fld>
            <a:endParaRPr lang="en-US"/>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493776" y="786384"/>
            <a:ext cx="11201400" cy="4206240"/>
          </a:xfrm>
        </p:spPr>
        <p:txBody>
          <a:bodyPr anchor="b">
            <a:normAutofit/>
          </a:bodyPr>
          <a:lstStyle>
            <a:lvl1pPr marL="0" indent="0" algn="ctr">
              <a:buNone/>
              <a:defRPr sz="27800">
                <a:solidFill>
                  <a:schemeClr val="tx1"/>
                </a:solidFill>
              </a:defRPr>
            </a:lvl1pPr>
          </a:lstStyle>
          <a:p>
            <a:pPr lvl="0"/>
            <a:r>
              <a:rPr lang="en-US" dirty="0"/>
              <a:t>##%</a:t>
            </a:r>
          </a:p>
        </p:txBody>
      </p:sp>
    </p:spTree>
    <p:extLst>
      <p:ext uri="{BB962C8B-B14F-4D97-AF65-F5344CB8AC3E}">
        <p14:creationId xmlns:p14="http://schemas.microsoft.com/office/powerpoint/2010/main" val="33723005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29768" y="4809744"/>
            <a:ext cx="5897880" cy="1353312"/>
          </a:xfrm>
        </p:spPr>
        <p:txBody>
          <a:bodyPr vert="horz" lIns="91440" tIns="45720" rIns="91440" bIns="45720" rtlCol="0" anchor="t">
            <a:normAutofit/>
          </a:bodyPr>
          <a:lstStyle>
            <a:lvl1pPr>
              <a:lnSpc>
                <a:spcPct val="120000"/>
              </a:lnSpc>
              <a:defRPr lang="en-US" sz="2800" dirty="0">
                <a:solidFill>
                  <a:schemeClr val="tx2">
                    <a:lumMod val="90000"/>
                    <a:lumOff val="10000"/>
                  </a:schemeClr>
                </a:solidFill>
              </a:defRPr>
            </a:lvl1pPr>
          </a:lstStyle>
          <a:p>
            <a:pPr lvl="0"/>
            <a:r>
              <a:rPr lang="en-US" dirty="0"/>
              <a:t>Click to edit Master title style</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DE13353C-D70D-4D92-85A4-BE6E7FCC2830}" type="datetime1">
              <a:rPr lang="en-US" smtClean="0"/>
              <a:t>1/20/2026</a:t>
            </a:fld>
            <a:endParaRPr lang="en-US"/>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429768" y="603504"/>
            <a:ext cx="11201400" cy="4206240"/>
          </a:xfrm>
        </p:spPr>
        <p:txBody>
          <a:bodyPr vert="horz" lIns="91440" tIns="45720" rIns="91440" bIns="45720" rtlCol="0" anchor="b">
            <a:normAutofit/>
          </a:bodyPr>
          <a:lstStyle>
            <a:lvl1pPr marL="0" indent="0">
              <a:lnSpc>
                <a:spcPct val="90000"/>
              </a:lnSpc>
              <a:spcBef>
                <a:spcPts val="0"/>
              </a:spcBef>
              <a:buNone/>
              <a:defRPr lang="en-US" sz="27800" dirty="0">
                <a:solidFill>
                  <a:schemeClr val="tx2">
                    <a:lumMod val="90000"/>
                    <a:lumOff val="10000"/>
                  </a:schemeClr>
                </a:solidFill>
              </a:defRPr>
            </a:lvl1pPr>
          </a:lstStyle>
          <a:p>
            <a:pPr lvl="0"/>
            <a:r>
              <a:rPr lang="en-US" dirty="0"/>
              <a:t>##%</a:t>
            </a:r>
          </a:p>
        </p:txBody>
      </p:sp>
    </p:spTree>
    <p:extLst>
      <p:ext uri="{BB962C8B-B14F-4D97-AF65-F5344CB8AC3E}">
        <p14:creationId xmlns:p14="http://schemas.microsoft.com/office/powerpoint/2010/main" val="12210481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267622C3-A8C0-4CE4-AFAA-25D23CB3242F}" type="datetime1">
              <a:rPr lang="en-US" smtClean="0"/>
              <a:t>1/20/2026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8136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CB9B6EAC-4E38-4BC4-964B-55A6571A4EBF}" type="datetime1">
              <a:rPr lang="en-US" smtClean="0"/>
              <a:t>1/20/2026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04213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CB2DDD8-66B1-484C-ABC1-3F6C2E131531}" type="datetime1">
              <a:rPr lang="en-US" smtClean="0"/>
              <a:t>1/20/2026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2330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636776" y="5276088"/>
            <a:ext cx="9061704" cy="466344"/>
          </a:xfrm>
        </p:spPr>
        <p:txBody>
          <a:bodyPr anchor="t">
            <a:normAutofit/>
          </a:bodyPr>
          <a:lstStyle>
            <a:lvl1pPr>
              <a:lnSpc>
                <a:spcPct val="120000"/>
              </a:lnSpc>
              <a:defRPr sz="2200" b="1">
                <a:solidFill>
                  <a:schemeClr val="tx2">
                    <a:lumMod val="75000"/>
                    <a:lumOff val="25000"/>
                  </a:schemeClr>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499616" y="1828800"/>
            <a:ext cx="9198864" cy="2871216"/>
          </a:xfrm>
        </p:spPr>
        <p:txBody>
          <a:bodyPr anchor="ctr">
            <a:normAutofit/>
          </a:bodyPr>
          <a:lstStyle>
            <a:lvl1pPr marL="137160" indent="-137160">
              <a:lnSpc>
                <a:spcPct val="100000"/>
              </a:lnSpc>
              <a:spcBef>
                <a:spcPts val="0"/>
              </a:spcBef>
              <a:buFont typeface="Arial" panose="020B0604020202020204" pitchFamily="34" charset="0"/>
              <a:buNone/>
              <a:defRPr sz="40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E66CBEC5-37D0-4E5C-8671-D7D2A06BE21B}" type="datetime1">
              <a:rPr lang="en-US" smtClean="0"/>
              <a:t>1/20/2026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8582259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351F96B-ED98-BF55-D2B0-047000EF48E1}"/>
              </a:ext>
            </a:extLst>
          </p:cNvPr>
          <p:cNvSpPr/>
          <p:nvPr/>
        </p:nvSpPr>
        <p:spPr>
          <a:xfrm>
            <a:off x="806386" y="760151"/>
            <a:ext cx="10579222" cy="5337698"/>
          </a:xfrm>
          <a:prstGeom prst="roundRect">
            <a:avLst>
              <a:gd name="adj" fmla="val 609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655064" y="2093976"/>
            <a:ext cx="8695944" cy="2130552"/>
          </a:xfrm>
        </p:spPr>
        <p:txBody>
          <a:bodyPr anchor="ctr">
            <a:normAutofit/>
          </a:bodyPr>
          <a:lstStyle>
            <a:lvl1pPr marL="137160" indent="-137160">
              <a:lnSpc>
                <a:spcPct val="100000"/>
              </a:lnSpc>
              <a:spcBef>
                <a:spcPts val="0"/>
              </a:spcBef>
              <a:buFont typeface="Arial" panose="020B0604020202020204" pitchFamily="34" charset="0"/>
              <a:buNone/>
              <a:defRPr sz="36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5246FC37-12B5-4EB9-BB05-B5E210E93FF0}" type="datetime1">
              <a:rPr lang="en-US" smtClean="0"/>
              <a:t>1/20/2026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827851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98556" y="4965192"/>
            <a:ext cx="9450699" cy="1289304"/>
          </a:xfrm>
        </p:spPr>
        <p:txBody>
          <a:bodyPr anchor="b">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438912"/>
            <a:ext cx="9619488" cy="4526280"/>
          </a:xfrm>
        </p:spPr>
        <p:txBody>
          <a:bodyPr anchor="ctr">
            <a:normAutofit/>
          </a:bodyPr>
          <a:lstStyle>
            <a:lvl1pPr marL="164592" indent="-164592">
              <a:lnSpc>
                <a:spcPct val="100000"/>
              </a:lnSpc>
              <a:spcBef>
                <a:spcPts val="0"/>
              </a:spcBef>
              <a:buFont typeface="Arial" panose="020B0604020202020204" pitchFamily="34" charset="0"/>
              <a:buNone/>
              <a:defRPr sz="48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A710F6F3-6829-4CDD-B3A1-8F321E27194A}" type="datetime1">
              <a:rPr lang="en-US" smtClean="0"/>
              <a:t>1/20/2026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79070782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98556" y="4965192"/>
            <a:ext cx="9148947" cy="1289304"/>
          </a:xfrm>
        </p:spPr>
        <p:txBody>
          <a:bodyPr anchor="b">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1179576"/>
            <a:ext cx="9317736" cy="3785616"/>
          </a:xfrm>
        </p:spPr>
        <p:txBody>
          <a:bodyPr anchor="b">
            <a:normAutofit/>
          </a:bodyPr>
          <a:lstStyle>
            <a:lvl1pPr marL="164592" indent="-164592">
              <a:lnSpc>
                <a:spcPct val="100000"/>
              </a:lnSpc>
              <a:spcBef>
                <a:spcPts val="0"/>
              </a:spcBef>
              <a:buFont typeface="Arial" panose="020B0604020202020204" pitchFamily="34" charset="0"/>
              <a:buNone/>
              <a:defRPr sz="4800"/>
            </a:lvl1pPr>
          </a:lstStyle>
          <a:p>
            <a:pPr lvl="0"/>
            <a:r>
              <a:rPr lang="en-US" dirty="0"/>
              <a:t>Click to edit Quote</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FCA6652C-AA1E-4738-883B-0336FAAA5DB1}" type="datetime1">
              <a:rPr lang="en-US" smtClean="0"/>
              <a:t>1/20/2026</a:t>
            </a:fld>
            <a:endParaRPr lang="en-US"/>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14922017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430213" y="2020825"/>
            <a:ext cx="521176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381750" y="2020824"/>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20F56A5-925A-45AB-8491-C696F304662B}" type="datetime1">
              <a:rPr lang="en-US" smtClean="0"/>
              <a:t>1/20/2026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4775709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430213" y="2020888"/>
            <a:ext cx="5211762"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2F882B41-9B9A-4653-8E8E-9D57A4983847}" type="datetime1">
              <a:rPr lang="en-US" smtClean="0"/>
              <a:t>1/20/2026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3306532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86C80A14-C874-4C11-943E-4B7AAF73B997}" type="datetime1">
              <a:rPr lang="en-US" smtClean="0"/>
              <a:t>1/20/2026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8699519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59A60914-BFFA-4E5B-B382-06A92C8508A8}" type="datetime1">
              <a:rPr lang="en-US" smtClean="0"/>
              <a:t>1/20/2026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42538232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5"/>
            <a:ext cx="3595634" cy="2212848"/>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823029"/>
            <a:ext cx="3309608" cy="3481355"/>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E6DEE75D-2E4A-469A-9092-8B43711F5315}" type="datetime1">
              <a:rPr lang="en-US" smtClean="0"/>
              <a:t>1/20/2026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34538080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593592"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hasCustomPrompt="1"/>
          </p:nvPr>
        </p:nvSpPr>
        <p:spPr>
          <a:xfrm>
            <a:off x="4502843" y="342901"/>
            <a:ext cx="7346258" cy="6172198"/>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dpi="0" rotWithShape="1">
            <a:blip r:embed="rId2">
              <a:alphaModFix amt="60000"/>
            </a:blip>
            <a:srcRect/>
            <a:stretch>
              <a:fillRect/>
            </a:stretch>
          </a:blipFill>
        </p:spPr>
        <p:txBody>
          <a:bodyPr wrap="square">
            <a:no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1E6FD38-01FF-4539-8A35-AB19E4D5C3A7}" type="datetime1">
              <a:rPr lang="en-US" smtClean="0"/>
              <a:t>1/20/2026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23353661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28C5BFC-EF85-4C2B-8809-2F9E7D76A143}"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117219277"/>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7370064" cy="1842020"/>
          </a:xfrm>
        </p:spPr>
        <p:txBody>
          <a:bodyPr anchor="b">
            <a:normAutofit/>
          </a:bodyPr>
          <a:lstStyle>
            <a:lvl1pPr>
              <a:defRPr sz="6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7370064" cy="22311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48805FF-0F6F-4DB7-B5D6-9BF14E40F716}" type="datetime1">
              <a:rPr lang="en-US" smtClean="0"/>
              <a:t>1/20/2026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E274F5D-21DC-40EF-8DBA-AB9BB119E939}" type="slidenum">
              <a:rPr lang="en-US" smtClean="0"/>
              <a:t>‹#›</a:t>
            </a:fld>
            <a:endParaRPr lang="en-US"/>
          </a:p>
        </p:txBody>
      </p:sp>
    </p:spTree>
    <p:extLst>
      <p:ext uri="{BB962C8B-B14F-4D97-AF65-F5344CB8AC3E}">
        <p14:creationId xmlns:p14="http://schemas.microsoft.com/office/powerpoint/2010/main" val="81263797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519672"/>
            <a:ext cx="2843784" cy="338328"/>
          </a:xfrm>
          <a:prstGeom prst="rect">
            <a:avLst/>
          </a:prstGeom>
        </p:spPr>
        <p:txBody>
          <a:bodyPr vert="horz" lIns="91440" tIns="45720" rIns="91440" bIns="45720" rtlCol="0" anchor="ctr"/>
          <a:lstStyle>
            <a:lvl1pPr algn="l">
              <a:defRPr sz="800">
                <a:solidFill>
                  <a:schemeClr val="tx1"/>
                </a:solidFill>
              </a:defRPr>
            </a:lvl1pPr>
          </a:lstStyle>
          <a:p>
            <a:fld id="{E9D380B3-E270-4064-8D13-292A875F6C31}" type="datetime1">
              <a:rPr lang="en-US" smtClean="0"/>
              <a:t>1/20/2026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60536" y="6519672"/>
            <a:ext cx="2642616"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75720" y="6519672"/>
            <a:ext cx="457200" cy="338328"/>
          </a:xfrm>
          <a:prstGeom prst="rect">
            <a:avLst/>
          </a:prstGeom>
        </p:spPr>
        <p:txBody>
          <a:bodyPr vert="horz" lIns="91440" tIns="45720" rIns="91440" bIns="45720" rtlCol="0" anchor="ctr"/>
          <a:lstStyle>
            <a:lvl1pPr algn="r">
              <a:defRPr sz="800">
                <a:solidFill>
                  <a:schemeClr val="tx1"/>
                </a:solidFill>
              </a:defRPr>
            </a:lvl1pPr>
          </a:lstStyle>
          <a:p>
            <a:fld id="{8E274F5D-21DC-40EF-8DBA-AB9BB119E939}" type="slidenum">
              <a:rPr lang="en-US" smtClean="0"/>
              <a:t>‹#›</a:t>
            </a:fld>
            <a:endParaRPr lang="en-US"/>
          </a:p>
        </p:txBody>
      </p:sp>
    </p:spTree>
    <p:extLst>
      <p:ext uri="{BB962C8B-B14F-4D97-AF65-F5344CB8AC3E}">
        <p14:creationId xmlns:p14="http://schemas.microsoft.com/office/powerpoint/2010/main" val="1255086910"/>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 id="2147483690" r:id="rId40"/>
    <p:sldLayoutId id="2147483691" r:id="rId41"/>
    <p:sldLayoutId id="2147483692" r:id="rId42"/>
    <p:sldLayoutId id="2147483693" r:id="rId43"/>
    <p:sldLayoutId id="2147483694" r:id="rId44"/>
    <p:sldLayoutId id="2147483695" r:id="rId45"/>
    <p:sldLayoutId id="2147483696" r:id="rId46"/>
    <p:sldLayoutId id="2147483697" r:id="rId47"/>
    <p:sldLayoutId id="2147483698" r:id="rId48"/>
    <p:sldLayoutId id="2147483699" r:id="rId49"/>
    <p:sldLayoutId id="2147483700" r:id="rId50"/>
    <p:sldLayoutId id="2147483701"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91E1-38EC-89D7-B57E-B8BC3D1341A0}"/>
              </a:ext>
            </a:extLst>
          </p:cNvPr>
          <p:cNvSpPr>
            <a:spLocks noGrp="1"/>
          </p:cNvSpPr>
          <p:nvPr>
            <p:ph type="ctrTitle"/>
          </p:nvPr>
        </p:nvSpPr>
        <p:spPr>
          <a:xfrm>
            <a:off x="429768" y="5276088"/>
            <a:ext cx="11347704" cy="786384"/>
          </a:xfrm>
        </p:spPr>
        <p:txBody>
          <a:bodyPr anchor="b">
            <a:normAutofit/>
          </a:bodyPr>
          <a:lstStyle/>
          <a:p>
            <a:r>
              <a:rPr lang="en-US" dirty="0"/>
              <a:t>OTHELLO</a:t>
            </a:r>
          </a:p>
        </p:txBody>
      </p:sp>
      <p:sp>
        <p:nvSpPr>
          <p:cNvPr id="3" name="Subtitle 2">
            <a:extLst>
              <a:ext uri="{FF2B5EF4-FFF2-40B4-BE49-F238E27FC236}">
                <a16:creationId xmlns:a16="http://schemas.microsoft.com/office/drawing/2014/main" id="{45F75D6D-522D-7533-1032-FAEAC0B25826}"/>
              </a:ext>
            </a:extLst>
          </p:cNvPr>
          <p:cNvSpPr>
            <a:spLocks noGrp="1"/>
          </p:cNvSpPr>
          <p:nvPr>
            <p:ph type="subTitle" idx="1"/>
          </p:nvPr>
        </p:nvSpPr>
        <p:spPr>
          <a:xfrm>
            <a:off x="429768" y="5980176"/>
            <a:ext cx="11347704" cy="530352"/>
          </a:xfrm>
        </p:spPr>
        <p:txBody>
          <a:bodyPr>
            <a:normAutofit/>
          </a:bodyPr>
          <a:lstStyle/>
          <a:p>
            <a:r>
              <a:rPr lang="en-US" dirty="0"/>
              <a:t>Why is the play even more relevant today?</a:t>
            </a:r>
          </a:p>
          <a:p>
            <a:endParaRPr lang="en-US" dirty="0"/>
          </a:p>
        </p:txBody>
      </p:sp>
      <p:sp>
        <p:nvSpPr>
          <p:cNvPr id="8" name="Picture Placeholder 3">
            <a:extLst>
              <a:ext uri="{FF2B5EF4-FFF2-40B4-BE49-F238E27FC236}">
                <a16:creationId xmlns:a16="http://schemas.microsoft.com/office/drawing/2014/main" id="{DA6A20AE-907A-4A77-446F-1A5630DEC1BE}"/>
              </a:ext>
            </a:extLst>
          </p:cNvPr>
          <p:cNvSpPr>
            <a:spLocks noGrp="1"/>
          </p:cNvSpPr>
          <p:nvPr>
            <p:ph type="pic" sz="quarter" idx="13"/>
          </p:nvPr>
        </p:nvSpPr>
        <p:spPr>
          <a:xfrm>
            <a:off x="342901" y="343038"/>
            <a:ext cx="11506200" cy="4792766"/>
          </a:xfrm>
        </p:spPr>
        <p:txBody>
          <a:bodyPr/>
          <a:lstStyle/>
          <a:p>
            <a:endParaRPr lang="en-US"/>
          </a:p>
        </p:txBody>
      </p:sp>
    </p:spTree>
    <p:extLst>
      <p:ext uri="{BB962C8B-B14F-4D97-AF65-F5344CB8AC3E}">
        <p14:creationId xmlns:p14="http://schemas.microsoft.com/office/powerpoint/2010/main" val="4006333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737C0-0D1C-103C-56CD-F1293B3EF315}"/>
              </a:ext>
            </a:extLst>
          </p:cNvPr>
          <p:cNvSpPr>
            <a:spLocks noGrp="1"/>
          </p:cNvSpPr>
          <p:nvPr>
            <p:ph type="title"/>
          </p:nvPr>
        </p:nvSpPr>
        <p:spPr/>
        <p:txBody>
          <a:bodyPr/>
          <a:lstStyle/>
          <a:p>
            <a:pPr algn="ctr"/>
            <a:r>
              <a:rPr lang="en-US" dirty="0"/>
              <a:t>Othello on Broadway 2025</a:t>
            </a:r>
          </a:p>
        </p:txBody>
      </p:sp>
      <p:sp>
        <p:nvSpPr>
          <p:cNvPr id="3" name="Content Placeholder 2">
            <a:extLst>
              <a:ext uri="{FF2B5EF4-FFF2-40B4-BE49-F238E27FC236}">
                <a16:creationId xmlns:a16="http://schemas.microsoft.com/office/drawing/2014/main" id="{BBE7A6CE-59AF-3D87-FBFD-448849827ED0}"/>
              </a:ext>
            </a:extLst>
          </p:cNvPr>
          <p:cNvSpPr>
            <a:spLocks noGrp="1"/>
          </p:cNvSpPr>
          <p:nvPr>
            <p:ph idx="1"/>
          </p:nvPr>
        </p:nvSpPr>
        <p:spPr/>
        <p:txBody>
          <a:bodyPr/>
          <a:lstStyle/>
          <a:p>
            <a:r>
              <a:rPr lang="en-US" dirty="0"/>
              <a:t>This year’s celebrity driven Broadway revival of Shakespeare’s </a:t>
            </a:r>
            <a:r>
              <a:rPr lang="en-US" b="1" i="1" dirty="0"/>
              <a:t>Othello </a:t>
            </a:r>
            <a:r>
              <a:rPr lang="en-US" dirty="0"/>
              <a:t>commanded the highest ever ticket prices for a non-musical. $900. </a:t>
            </a:r>
          </a:p>
          <a:p>
            <a:r>
              <a:rPr lang="en-US" dirty="0"/>
              <a:t>The key themes of jealousy, deception and racial prejudice dominate; but seen in today’s charged world, the intersection of politics, ambition and disinformation resonate more loudly than ever. Why is Othello so easily manipulated? Why does Iago go to such extremes to poison the mind of the Moor of Venice?</a:t>
            </a:r>
          </a:p>
          <a:p>
            <a:r>
              <a:rPr lang="en-US" dirty="0"/>
              <a:t>Denzel Washington and Jake </a:t>
            </a:r>
            <a:r>
              <a:rPr lang="en-US" dirty="0" err="1"/>
              <a:t>Gyllenhal</a:t>
            </a:r>
            <a:r>
              <a:rPr lang="en-US" dirty="0"/>
              <a:t> starred. Audiences applauded but critics panned. “Sometime in the future”, in modern military dress</a:t>
            </a:r>
          </a:p>
          <a:p>
            <a:r>
              <a:rPr lang="en-US" b="1" i="1" dirty="0"/>
              <a:t>Othello</a:t>
            </a:r>
            <a:r>
              <a:rPr lang="en-US" dirty="0"/>
              <a:t> in Shakespeare’s body of work. 1604. Followed </a:t>
            </a:r>
            <a:r>
              <a:rPr lang="en-US" b="1" i="1" dirty="0"/>
              <a:t>Hamlet</a:t>
            </a:r>
            <a:r>
              <a:rPr lang="en-US" dirty="0"/>
              <a:t> in 1600. Shakespeare’s only son, Hamnet, died age 11, 1596. </a:t>
            </a:r>
          </a:p>
          <a:p>
            <a:r>
              <a:rPr lang="en-US" dirty="0"/>
              <a:t>Settings – Venice, Cyprus, Ottoman Turks threats to Venetian dominance</a:t>
            </a:r>
          </a:p>
          <a:p>
            <a:r>
              <a:rPr lang="en-US" dirty="0"/>
              <a:t>Origin story drawn from works of Italian writer </a:t>
            </a:r>
            <a:r>
              <a:rPr lang="en-US" dirty="0" err="1"/>
              <a:t>Cinthio</a:t>
            </a:r>
            <a:r>
              <a:rPr lang="en-US" dirty="0"/>
              <a:t> in 1565. </a:t>
            </a:r>
          </a:p>
          <a:p>
            <a:endParaRPr lang="en-US" dirty="0"/>
          </a:p>
          <a:p>
            <a:endParaRPr lang="en-US" dirty="0"/>
          </a:p>
        </p:txBody>
      </p:sp>
    </p:spTree>
    <p:extLst>
      <p:ext uri="{BB962C8B-B14F-4D97-AF65-F5344CB8AC3E}">
        <p14:creationId xmlns:p14="http://schemas.microsoft.com/office/powerpoint/2010/main" val="3836933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A343-17C7-B24F-47C4-CEED784E3B07}"/>
              </a:ext>
            </a:extLst>
          </p:cNvPr>
          <p:cNvSpPr>
            <a:spLocks noGrp="1"/>
          </p:cNvSpPr>
          <p:nvPr>
            <p:ph type="title"/>
          </p:nvPr>
        </p:nvSpPr>
        <p:spPr>
          <a:xfrm>
            <a:off x="429768" y="283464"/>
            <a:ext cx="10652760" cy="630936"/>
          </a:xfrm>
        </p:spPr>
        <p:txBody>
          <a:bodyPr/>
          <a:lstStyle/>
          <a:p>
            <a:pPr algn="ctr"/>
            <a:r>
              <a:rPr lang="en-US" dirty="0"/>
              <a:t>Backstory and Plot</a:t>
            </a:r>
          </a:p>
        </p:txBody>
      </p:sp>
      <p:sp>
        <p:nvSpPr>
          <p:cNvPr id="3" name="Content Placeholder 2">
            <a:extLst>
              <a:ext uri="{FF2B5EF4-FFF2-40B4-BE49-F238E27FC236}">
                <a16:creationId xmlns:a16="http://schemas.microsoft.com/office/drawing/2014/main" id="{5CE54BAE-CAE4-2E85-2D18-568DED59D0C8}"/>
              </a:ext>
            </a:extLst>
          </p:cNvPr>
          <p:cNvSpPr>
            <a:spLocks noGrp="1"/>
          </p:cNvSpPr>
          <p:nvPr>
            <p:ph idx="1"/>
          </p:nvPr>
        </p:nvSpPr>
        <p:spPr>
          <a:xfrm>
            <a:off x="429768" y="1007165"/>
            <a:ext cx="10652760" cy="5274763"/>
          </a:xfrm>
        </p:spPr>
        <p:txBody>
          <a:bodyPr>
            <a:normAutofit lnSpcReduction="10000"/>
          </a:bodyPr>
          <a:lstStyle/>
          <a:p>
            <a:r>
              <a:rPr lang="en-US" dirty="0"/>
              <a:t>Act I iii tells us that Brabantio respected Othello and entertained him in Brabantio’s home</a:t>
            </a:r>
          </a:p>
          <a:p>
            <a:r>
              <a:rPr lang="en-US" dirty="0"/>
              <a:t>Desdemona enamored of Othello from his war stories</a:t>
            </a:r>
          </a:p>
          <a:p>
            <a:r>
              <a:rPr lang="en-US" dirty="0"/>
              <a:t>Many 17</a:t>
            </a:r>
            <a:r>
              <a:rPr lang="en-US" baseline="30000" dirty="0"/>
              <a:t>th-18th </a:t>
            </a:r>
            <a:r>
              <a:rPr lang="en-US" dirty="0"/>
              <a:t> century paintings </a:t>
            </a:r>
          </a:p>
          <a:p>
            <a:r>
              <a:rPr lang="en-US" dirty="0"/>
              <a:t>Plot accelerates rapidly, Shakespeare gives no parallel plot/ comic relief</a:t>
            </a:r>
          </a:p>
          <a:p>
            <a:r>
              <a:rPr lang="en-US" dirty="0"/>
              <a:t>Othello depicted as man of integrity, power, charisma, reputation</a:t>
            </a:r>
          </a:p>
          <a:p>
            <a:r>
              <a:rPr lang="en-US" dirty="0"/>
              <a:t>Othello is a respected black man until he enters into a mixed-race marriage</a:t>
            </a:r>
          </a:p>
          <a:p>
            <a:r>
              <a:rPr lang="en-US" dirty="0"/>
              <a:t>Settings in Venice and then Cyprus. First scene below Brabantio’s house</a:t>
            </a:r>
          </a:p>
          <a:p>
            <a:r>
              <a:rPr lang="en-US" dirty="0"/>
              <a:t>Second scene – introduces Othello’s soldiers - all mercenaries from other cities</a:t>
            </a:r>
          </a:p>
          <a:p>
            <a:r>
              <a:rPr lang="en-US" dirty="0"/>
              <a:t>When Brabantio tries to have Duke annul marriage, Othello and Desdemona sway opinion. And then they are sent to Cyprus to defeat the Turks</a:t>
            </a:r>
          </a:p>
          <a:p>
            <a:r>
              <a:rPr lang="en-US" dirty="0"/>
              <a:t>Iago seizes on opportunities to improvise ways to poison Othello with lies about Desdemona</a:t>
            </a:r>
          </a:p>
          <a:p>
            <a:r>
              <a:rPr lang="en-US" dirty="0"/>
              <a:t>Those lies metastasize and drive Othello mad with jealousy – leads him to murder </a:t>
            </a:r>
          </a:p>
          <a:p>
            <a:endParaRPr lang="en-US" dirty="0"/>
          </a:p>
        </p:txBody>
      </p:sp>
    </p:spTree>
    <p:extLst>
      <p:ext uri="{BB962C8B-B14F-4D97-AF65-F5344CB8AC3E}">
        <p14:creationId xmlns:p14="http://schemas.microsoft.com/office/powerpoint/2010/main" val="1481676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AA1E-DD25-3777-5515-674E1703A372}"/>
              </a:ext>
            </a:extLst>
          </p:cNvPr>
          <p:cNvSpPr>
            <a:spLocks noGrp="1"/>
          </p:cNvSpPr>
          <p:nvPr>
            <p:ph type="title"/>
          </p:nvPr>
        </p:nvSpPr>
        <p:spPr/>
        <p:txBody>
          <a:bodyPr/>
          <a:lstStyle/>
          <a:p>
            <a:pPr algn="ctr"/>
            <a:r>
              <a:rPr lang="en-US" dirty="0"/>
              <a:t>Is Othello Black or a Moor??</a:t>
            </a:r>
          </a:p>
        </p:txBody>
      </p:sp>
      <p:sp>
        <p:nvSpPr>
          <p:cNvPr id="3" name="Content Placeholder 2">
            <a:extLst>
              <a:ext uri="{FF2B5EF4-FFF2-40B4-BE49-F238E27FC236}">
                <a16:creationId xmlns:a16="http://schemas.microsoft.com/office/drawing/2014/main" id="{70A79CE0-9637-FE29-FDFE-CF4899518702}"/>
              </a:ext>
            </a:extLst>
          </p:cNvPr>
          <p:cNvSpPr>
            <a:spLocks noGrp="1"/>
          </p:cNvSpPr>
          <p:nvPr>
            <p:ph idx="1"/>
          </p:nvPr>
        </p:nvSpPr>
        <p:spPr/>
        <p:txBody>
          <a:bodyPr/>
          <a:lstStyle/>
          <a:p>
            <a:r>
              <a:rPr lang="en-US" dirty="0"/>
              <a:t>In Shakespeare's time,  "Moor" - broad term for dark-skinned people, often Muslim, from North Africa or the Iberian Peninsula, </a:t>
            </a:r>
          </a:p>
          <a:p>
            <a:r>
              <a:rPr lang="en-US" dirty="0"/>
              <a:t>The Moors represented a cultural "other" for white Europeans</a:t>
            </a:r>
          </a:p>
          <a:p>
            <a:r>
              <a:rPr lang="en-US" i="1" dirty="0"/>
              <a:t>In Othello</a:t>
            </a:r>
            <a:r>
              <a:rPr lang="en-US" dirty="0"/>
              <a:t>, this identity signifies Othello's outsider status, racial difference. </a:t>
            </a:r>
          </a:p>
          <a:p>
            <a:r>
              <a:rPr lang="en-US" dirty="0"/>
              <a:t>Moors were people of mixed Berber and African descent. </a:t>
            </a:r>
          </a:p>
          <a:p>
            <a:r>
              <a:rPr lang="en-US" dirty="0"/>
              <a:t>Othello and his soldiers are sent to Cyprus to fend off an attack by the Ottoman Turks. </a:t>
            </a:r>
          </a:p>
          <a:p>
            <a:r>
              <a:rPr lang="en-US" dirty="0"/>
              <a:t>The </a:t>
            </a:r>
            <a:r>
              <a:rPr lang="en-US" b="1" dirty="0"/>
              <a:t>Ottoman–Venetian wars</a:t>
            </a:r>
            <a:r>
              <a:rPr lang="en-US" dirty="0"/>
              <a:t> were a series of conflicts between the Ottoman Empire and the Republic of Venice that started in 1396 and lasted until 1718</a:t>
            </a:r>
          </a:p>
          <a:p>
            <a:r>
              <a:rPr lang="en-US" dirty="0"/>
              <a:t>In Shakespeare’s time Othello was depicted as a turban wearing Moor of darker skin.</a:t>
            </a:r>
          </a:p>
          <a:p>
            <a:r>
              <a:rPr lang="en-US" dirty="0"/>
              <a:t>Over time, the portrayal of Othello as a black man brought a more feverish racism to the surface</a:t>
            </a:r>
          </a:p>
          <a:p>
            <a:r>
              <a:rPr lang="en-US" dirty="0"/>
              <a:t> </a:t>
            </a:r>
          </a:p>
          <a:p>
            <a:endParaRPr lang="en-US" dirty="0"/>
          </a:p>
        </p:txBody>
      </p:sp>
    </p:spTree>
    <p:extLst>
      <p:ext uri="{BB962C8B-B14F-4D97-AF65-F5344CB8AC3E}">
        <p14:creationId xmlns:p14="http://schemas.microsoft.com/office/powerpoint/2010/main" val="1927579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painting of two people&#10;&#10;AI-generated content may be incorrect.">
            <a:extLst>
              <a:ext uri="{FF2B5EF4-FFF2-40B4-BE49-F238E27FC236}">
                <a16:creationId xmlns:a16="http://schemas.microsoft.com/office/drawing/2014/main" id="{5322F90C-958F-C941-3431-845C1F44CD92}"/>
              </a:ext>
            </a:extLst>
          </p:cNvPr>
          <p:cNvPicPr>
            <a:picLocks noGrp="1" noChangeAspect="1"/>
          </p:cNvPicPr>
          <p:nvPr>
            <p:ph idx="1"/>
          </p:nvPr>
        </p:nvPicPr>
        <p:blipFill>
          <a:blip r:embed="rId2"/>
          <a:stretch>
            <a:fillRect/>
          </a:stretch>
        </p:blipFill>
        <p:spPr>
          <a:xfrm>
            <a:off x="2278743" y="449943"/>
            <a:ext cx="6908800" cy="5994400"/>
          </a:xfrm>
        </p:spPr>
      </p:pic>
    </p:spTree>
    <p:extLst>
      <p:ext uri="{BB962C8B-B14F-4D97-AF65-F5344CB8AC3E}">
        <p14:creationId xmlns:p14="http://schemas.microsoft.com/office/powerpoint/2010/main" val="3699092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110D2-1CD1-DB0C-7BD4-5E4BCB494596}"/>
              </a:ext>
            </a:extLst>
          </p:cNvPr>
          <p:cNvSpPr>
            <a:spLocks noGrp="1"/>
          </p:cNvSpPr>
          <p:nvPr>
            <p:ph type="title"/>
          </p:nvPr>
        </p:nvSpPr>
        <p:spPr>
          <a:xfrm>
            <a:off x="429768" y="283464"/>
            <a:ext cx="10652760" cy="311622"/>
          </a:xfrm>
        </p:spPr>
        <p:txBody>
          <a:bodyPr>
            <a:normAutofit fontScale="90000"/>
          </a:bodyPr>
          <a:lstStyle/>
          <a:p>
            <a:endParaRPr lang="en-US" dirty="0"/>
          </a:p>
        </p:txBody>
      </p:sp>
      <p:pic>
        <p:nvPicPr>
          <p:cNvPr id="5" name="Content Placeholder 4" descr="A painting of two people&#10;&#10;AI-generated content may be incorrect.">
            <a:extLst>
              <a:ext uri="{FF2B5EF4-FFF2-40B4-BE49-F238E27FC236}">
                <a16:creationId xmlns:a16="http://schemas.microsoft.com/office/drawing/2014/main" id="{E1E529E5-904B-31EE-890A-C26E48AC4A40}"/>
              </a:ext>
            </a:extLst>
          </p:cNvPr>
          <p:cNvPicPr>
            <a:picLocks noGrp="1" noChangeAspect="1"/>
          </p:cNvPicPr>
          <p:nvPr>
            <p:ph idx="1"/>
          </p:nvPr>
        </p:nvPicPr>
        <p:blipFill>
          <a:blip r:embed="rId2"/>
          <a:stretch>
            <a:fillRect/>
          </a:stretch>
        </p:blipFill>
        <p:spPr>
          <a:xfrm>
            <a:off x="3106057" y="1233715"/>
            <a:ext cx="5689600" cy="4702628"/>
          </a:xfrm>
        </p:spPr>
      </p:pic>
    </p:spTree>
    <p:extLst>
      <p:ext uri="{BB962C8B-B14F-4D97-AF65-F5344CB8AC3E}">
        <p14:creationId xmlns:p14="http://schemas.microsoft.com/office/powerpoint/2010/main" val="236842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1C65-5BF7-CE8C-6BDF-3FB321D32DB1}"/>
              </a:ext>
            </a:extLst>
          </p:cNvPr>
          <p:cNvSpPr>
            <a:spLocks noGrp="1"/>
          </p:cNvSpPr>
          <p:nvPr>
            <p:ph type="title"/>
          </p:nvPr>
        </p:nvSpPr>
        <p:spPr/>
        <p:txBody>
          <a:bodyPr/>
          <a:lstStyle/>
          <a:p>
            <a:endParaRPr lang="en-US" dirty="0"/>
          </a:p>
        </p:txBody>
      </p:sp>
      <p:pic>
        <p:nvPicPr>
          <p:cNvPr id="5" name="Content Placeholder 4" descr="A painting of two people lying on a bed&#10;&#10;AI-generated content may be incorrect.">
            <a:extLst>
              <a:ext uri="{FF2B5EF4-FFF2-40B4-BE49-F238E27FC236}">
                <a16:creationId xmlns:a16="http://schemas.microsoft.com/office/drawing/2014/main" id="{65874273-27C8-8EAB-D8E3-E40C789C1A39}"/>
              </a:ext>
            </a:extLst>
          </p:cNvPr>
          <p:cNvPicPr>
            <a:picLocks noGrp="1" noChangeAspect="1"/>
          </p:cNvPicPr>
          <p:nvPr>
            <p:ph idx="1"/>
          </p:nvPr>
        </p:nvPicPr>
        <p:blipFill>
          <a:blip r:embed="rId2"/>
          <a:stretch>
            <a:fillRect/>
          </a:stretch>
        </p:blipFill>
        <p:spPr>
          <a:xfrm>
            <a:off x="2358267" y="592931"/>
            <a:ext cx="6795761" cy="5672138"/>
          </a:xfrm>
        </p:spPr>
      </p:pic>
    </p:spTree>
    <p:extLst>
      <p:ext uri="{BB962C8B-B14F-4D97-AF65-F5344CB8AC3E}">
        <p14:creationId xmlns:p14="http://schemas.microsoft.com/office/powerpoint/2010/main" val="58714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92D4D14-7318-384D-031B-B039961E4B37}"/>
              </a:ext>
            </a:extLst>
          </p:cNvPr>
          <p:cNvPicPr>
            <a:picLocks noGrp="1" noChangeAspect="1"/>
          </p:cNvPicPr>
          <p:nvPr>
            <p:ph idx="1"/>
          </p:nvPr>
        </p:nvPicPr>
        <p:blipFill>
          <a:blip r:embed="rId2"/>
          <a:stretch>
            <a:fillRect/>
          </a:stretch>
        </p:blipFill>
        <p:spPr>
          <a:xfrm>
            <a:off x="3425371" y="696686"/>
            <a:ext cx="5080000" cy="5791199"/>
          </a:xfrm>
        </p:spPr>
      </p:pic>
    </p:spTree>
    <p:extLst>
      <p:ext uri="{BB962C8B-B14F-4D97-AF65-F5344CB8AC3E}">
        <p14:creationId xmlns:p14="http://schemas.microsoft.com/office/powerpoint/2010/main" val="102805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B1F95-661B-735D-F951-127CAFFD1F13}"/>
              </a:ext>
            </a:extLst>
          </p:cNvPr>
          <p:cNvSpPr>
            <a:spLocks noGrp="1"/>
          </p:cNvSpPr>
          <p:nvPr>
            <p:ph type="title"/>
          </p:nvPr>
        </p:nvSpPr>
        <p:spPr/>
        <p:txBody>
          <a:bodyPr/>
          <a:lstStyle/>
          <a:p>
            <a:pPr algn="ctr"/>
            <a:r>
              <a:rPr lang="en-US" dirty="0"/>
              <a:t>Theatre Production History</a:t>
            </a:r>
          </a:p>
        </p:txBody>
      </p:sp>
      <p:sp>
        <p:nvSpPr>
          <p:cNvPr id="3" name="Content Placeholder 2">
            <a:extLst>
              <a:ext uri="{FF2B5EF4-FFF2-40B4-BE49-F238E27FC236}">
                <a16:creationId xmlns:a16="http://schemas.microsoft.com/office/drawing/2014/main" id="{87276969-CD09-D30F-FC1C-E1F36B6BC096}"/>
              </a:ext>
            </a:extLst>
          </p:cNvPr>
          <p:cNvSpPr>
            <a:spLocks noGrp="1"/>
          </p:cNvSpPr>
          <p:nvPr>
            <p:ph idx="1"/>
          </p:nvPr>
        </p:nvSpPr>
        <p:spPr/>
        <p:txBody>
          <a:bodyPr>
            <a:normAutofit lnSpcReduction="10000"/>
          </a:bodyPr>
          <a:lstStyle/>
          <a:p>
            <a:r>
              <a:rPr lang="en-US" dirty="0"/>
              <a:t>From ancient Greece through Shakespeare’s time, all female roles were played by young men.</a:t>
            </a:r>
          </a:p>
          <a:p>
            <a:r>
              <a:rPr lang="en-US" dirty="0"/>
              <a:t>London stages full of young men trained in gestures of femininity. </a:t>
            </a:r>
          </a:p>
          <a:p>
            <a:r>
              <a:rPr lang="en-US" dirty="0"/>
              <a:t>Edward/Ned Kynaston the “most beautiful woman on the English stage,” famous for portrayal of Desdemona.</a:t>
            </a:r>
          </a:p>
          <a:p>
            <a:r>
              <a:rPr lang="en-US" dirty="0"/>
              <a:t>English Restoration – King Charles II - 1660 – decreed no more men playing the girls’ parts – allowing women to play female roles.</a:t>
            </a:r>
          </a:p>
          <a:p>
            <a:r>
              <a:rPr lang="en-US" b="1" i="1" dirty="0"/>
              <a:t>Stage Beauty </a:t>
            </a:r>
            <a:r>
              <a:rPr lang="en-US" dirty="0"/>
              <a:t> - English play made into film </a:t>
            </a:r>
            <a:endParaRPr lang="en-US" i="1" dirty="0"/>
          </a:p>
          <a:p>
            <a:r>
              <a:rPr lang="en-US" dirty="0"/>
              <a:t>Actors playing Othello were always white men in blackface – as late as 1964, Laurence Olivier, Anthony Hopkins played in 1981. </a:t>
            </a:r>
          </a:p>
          <a:p>
            <a:r>
              <a:rPr lang="en-US" dirty="0"/>
              <a:t>First black actors to play the role of Othello:  Ira Aldridge – played Othello in London 1850s; Paul Robeson in US 1943. </a:t>
            </a:r>
          </a:p>
          <a:p>
            <a:r>
              <a:rPr lang="en-US" dirty="0"/>
              <a:t>James Earl Jones, Laurence Fishburne and Denzel Washington</a:t>
            </a:r>
          </a:p>
          <a:p>
            <a:endParaRPr lang="en-US" dirty="0"/>
          </a:p>
          <a:p>
            <a:endParaRPr lang="en-US" dirty="0"/>
          </a:p>
        </p:txBody>
      </p:sp>
    </p:spTree>
    <p:extLst>
      <p:ext uri="{BB962C8B-B14F-4D97-AF65-F5344CB8AC3E}">
        <p14:creationId xmlns:p14="http://schemas.microsoft.com/office/powerpoint/2010/main" val="326114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61A2-8090-23BD-B11A-C9CCE3806CC9}"/>
              </a:ext>
            </a:extLst>
          </p:cNvPr>
          <p:cNvSpPr>
            <a:spLocks noGrp="1"/>
          </p:cNvSpPr>
          <p:nvPr>
            <p:ph type="title"/>
          </p:nvPr>
        </p:nvSpPr>
        <p:spPr/>
        <p:txBody>
          <a:bodyPr/>
          <a:lstStyle/>
          <a:p>
            <a:pPr algn="ctr"/>
            <a:r>
              <a:rPr lang="en-US" dirty="0"/>
              <a:t>Ned Kynaston as Desdemona / Stage Beauty</a:t>
            </a:r>
          </a:p>
        </p:txBody>
      </p:sp>
      <p:pic>
        <p:nvPicPr>
          <p:cNvPr id="5" name="Content Placeholder 4" descr="A portrait of a person&#10;&#10;AI-generated content may be incorrect.">
            <a:extLst>
              <a:ext uri="{FF2B5EF4-FFF2-40B4-BE49-F238E27FC236}">
                <a16:creationId xmlns:a16="http://schemas.microsoft.com/office/drawing/2014/main" id="{332A5F35-7658-4498-976D-F85062696813}"/>
              </a:ext>
            </a:extLst>
          </p:cNvPr>
          <p:cNvPicPr>
            <a:picLocks noGrp="1" noChangeAspect="1"/>
          </p:cNvPicPr>
          <p:nvPr>
            <p:ph idx="1"/>
          </p:nvPr>
        </p:nvPicPr>
        <p:blipFill>
          <a:blip r:embed="rId2"/>
          <a:stretch>
            <a:fillRect/>
          </a:stretch>
        </p:blipFill>
        <p:spPr>
          <a:xfrm>
            <a:off x="1120775" y="1647031"/>
            <a:ext cx="3175000" cy="4368800"/>
          </a:xfrm>
        </p:spPr>
      </p:pic>
      <p:pic>
        <p:nvPicPr>
          <p:cNvPr id="9" name="Picture 8" descr="A person in a red dress holding a fan&#10;&#10;AI-generated content may be incorrect.">
            <a:extLst>
              <a:ext uri="{FF2B5EF4-FFF2-40B4-BE49-F238E27FC236}">
                <a16:creationId xmlns:a16="http://schemas.microsoft.com/office/drawing/2014/main" id="{69CB035E-2661-87D6-9C48-4332EC7320A3}"/>
              </a:ext>
            </a:extLst>
          </p:cNvPr>
          <p:cNvPicPr>
            <a:picLocks noChangeAspect="1"/>
          </p:cNvPicPr>
          <p:nvPr/>
        </p:nvPicPr>
        <p:blipFill>
          <a:blip r:embed="rId3"/>
          <a:stretch>
            <a:fillRect/>
          </a:stretch>
        </p:blipFill>
        <p:spPr>
          <a:xfrm>
            <a:off x="5196924" y="1647031"/>
            <a:ext cx="6180527" cy="3691835"/>
          </a:xfrm>
          <a:prstGeom prst="rect">
            <a:avLst/>
          </a:prstGeom>
        </p:spPr>
      </p:pic>
    </p:spTree>
    <p:extLst>
      <p:ext uri="{BB962C8B-B14F-4D97-AF65-F5344CB8AC3E}">
        <p14:creationId xmlns:p14="http://schemas.microsoft.com/office/powerpoint/2010/main" val="1937686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9277D-3ECA-4C69-B165-34C4222404FC}"/>
              </a:ext>
            </a:extLst>
          </p:cNvPr>
          <p:cNvSpPr>
            <a:spLocks noGrp="1"/>
          </p:cNvSpPr>
          <p:nvPr>
            <p:ph type="title"/>
          </p:nvPr>
        </p:nvSpPr>
        <p:spPr>
          <a:xfrm>
            <a:off x="429768" y="283464"/>
            <a:ext cx="10652760" cy="670693"/>
          </a:xfrm>
        </p:spPr>
        <p:txBody>
          <a:bodyPr/>
          <a:lstStyle/>
          <a:p>
            <a:pPr algn="ctr"/>
            <a:r>
              <a:rPr lang="en-US" dirty="0"/>
              <a:t>Kynaston (Crudup) as Desdemona – Stage Beauty</a:t>
            </a:r>
          </a:p>
        </p:txBody>
      </p:sp>
      <p:pic>
        <p:nvPicPr>
          <p:cNvPr id="5" name="Content Placeholder 4" descr="A person in a white dress&#10;&#10;AI-generated content may be incorrect.">
            <a:extLst>
              <a:ext uri="{FF2B5EF4-FFF2-40B4-BE49-F238E27FC236}">
                <a16:creationId xmlns:a16="http://schemas.microsoft.com/office/drawing/2014/main" id="{21A2BAB4-04D0-9BF1-557E-BE27B1E8DCBB}"/>
              </a:ext>
            </a:extLst>
          </p:cNvPr>
          <p:cNvPicPr>
            <a:picLocks noGrp="1" noChangeAspect="1"/>
          </p:cNvPicPr>
          <p:nvPr>
            <p:ph idx="1"/>
          </p:nvPr>
        </p:nvPicPr>
        <p:blipFill>
          <a:blip r:embed="rId2"/>
          <a:stretch>
            <a:fillRect/>
          </a:stretch>
        </p:blipFill>
        <p:spPr>
          <a:xfrm>
            <a:off x="1762539" y="1431234"/>
            <a:ext cx="7460974" cy="4518991"/>
          </a:xfrm>
        </p:spPr>
      </p:pic>
    </p:spTree>
    <p:extLst>
      <p:ext uri="{BB962C8B-B14F-4D97-AF65-F5344CB8AC3E}">
        <p14:creationId xmlns:p14="http://schemas.microsoft.com/office/powerpoint/2010/main" val="367400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3CFE-D2DB-BDA4-812A-D70811E051F6}"/>
              </a:ext>
            </a:extLst>
          </p:cNvPr>
          <p:cNvSpPr>
            <a:spLocks noGrp="1"/>
          </p:cNvSpPr>
          <p:nvPr>
            <p:ph type="title"/>
          </p:nvPr>
        </p:nvSpPr>
        <p:spPr/>
        <p:txBody>
          <a:bodyPr/>
          <a:lstStyle/>
          <a:p>
            <a:pPr algn="ctr"/>
            <a:r>
              <a:rPr lang="en-US" dirty="0"/>
              <a:t>Ira Aldridge, Paul Robeson</a:t>
            </a:r>
          </a:p>
        </p:txBody>
      </p:sp>
      <p:pic>
        <p:nvPicPr>
          <p:cNvPr id="5" name="Content Placeholder 4" descr="A painting of a person in armor&#10;&#10;AI-generated content may be incorrect.">
            <a:extLst>
              <a:ext uri="{FF2B5EF4-FFF2-40B4-BE49-F238E27FC236}">
                <a16:creationId xmlns:a16="http://schemas.microsoft.com/office/drawing/2014/main" id="{C2FA3348-F272-66A4-0F89-BDDEDE63B617}"/>
              </a:ext>
            </a:extLst>
          </p:cNvPr>
          <p:cNvPicPr>
            <a:picLocks noGrp="1" noChangeAspect="1"/>
          </p:cNvPicPr>
          <p:nvPr>
            <p:ph idx="1"/>
          </p:nvPr>
        </p:nvPicPr>
        <p:blipFill>
          <a:blip r:embed="rId2"/>
          <a:stretch>
            <a:fillRect/>
          </a:stretch>
        </p:blipFill>
        <p:spPr>
          <a:xfrm>
            <a:off x="1109472" y="1252728"/>
            <a:ext cx="3733962" cy="5072553"/>
          </a:xfrm>
        </p:spPr>
      </p:pic>
      <p:pic>
        <p:nvPicPr>
          <p:cNvPr id="9" name="Picture 8" descr="A person and person in a dress&#10;&#10;AI-generated content may be incorrect.">
            <a:extLst>
              <a:ext uri="{FF2B5EF4-FFF2-40B4-BE49-F238E27FC236}">
                <a16:creationId xmlns:a16="http://schemas.microsoft.com/office/drawing/2014/main" id="{AA841E59-5EA1-D6C5-B599-3FA616227933}"/>
              </a:ext>
            </a:extLst>
          </p:cNvPr>
          <p:cNvPicPr>
            <a:picLocks noChangeAspect="1"/>
          </p:cNvPicPr>
          <p:nvPr/>
        </p:nvPicPr>
        <p:blipFill>
          <a:blip r:embed="rId3"/>
          <a:stretch>
            <a:fillRect/>
          </a:stretch>
        </p:blipFill>
        <p:spPr>
          <a:xfrm>
            <a:off x="5989865" y="1252728"/>
            <a:ext cx="4053884" cy="5072553"/>
          </a:xfrm>
          <a:prstGeom prst="rect">
            <a:avLst/>
          </a:prstGeom>
        </p:spPr>
      </p:pic>
    </p:spTree>
    <p:extLst>
      <p:ext uri="{BB962C8B-B14F-4D97-AF65-F5344CB8AC3E}">
        <p14:creationId xmlns:p14="http://schemas.microsoft.com/office/powerpoint/2010/main" val="377248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CC8C-44C7-44A3-25E5-A497A87FFB7C}"/>
              </a:ext>
            </a:extLst>
          </p:cNvPr>
          <p:cNvSpPr>
            <a:spLocks noGrp="1"/>
          </p:cNvSpPr>
          <p:nvPr>
            <p:ph type="title"/>
          </p:nvPr>
        </p:nvSpPr>
        <p:spPr>
          <a:xfrm>
            <a:off x="429768" y="283464"/>
            <a:ext cx="10652760" cy="514822"/>
          </a:xfrm>
        </p:spPr>
        <p:txBody>
          <a:bodyPr>
            <a:normAutofit fontScale="90000"/>
          </a:bodyPr>
          <a:lstStyle/>
          <a:p>
            <a:r>
              <a:rPr lang="en-US" dirty="0"/>
              <a:t>                   Laurence Fishburne and Kenneth Branagh</a:t>
            </a:r>
          </a:p>
        </p:txBody>
      </p:sp>
      <p:pic>
        <p:nvPicPr>
          <p:cNvPr id="5" name="Content Placeholder 4" descr="A person looking at another person&#10;&#10;AI-generated content may be incorrect.">
            <a:extLst>
              <a:ext uri="{FF2B5EF4-FFF2-40B4-BE49-F238E27FC236}">
                <a16:creationId xmlns:a16="http://schemas.microsoft.com/office/drawing/2014/main" id="{CC411C0B-C72D-7A3B-69CC-9749715B8F63}"/>
              </a:ext>
            </a:extLst>
          </p:cNvPr>
          <p:cNvPicPr>
            <a:picLocks noGrp="1" noChangeAspect="1"/>
          </p:cNvPicPr>
          <p:nvPr>
            <p:ph idx="1"/>
          </p:nvPr>
        </p:nvPicPr>
        <p:blipFill>
          <a:blip r:embed="rId2"/>
          <a:stretch>
            <a:fillRect/>
          </a:stretch>
        </p:blipFill>
        <p:spPr>
          <a:xfrm>
            <a:off x="2162629" y="1596572"/>
            <a:ext cx="7866742" cy="4702628"/>
          </a:xfrm>
        </p:spPr>
      </p:pic>
    </p:spTree>
    <p:extLst>
      <p:ext uri="{BB962C8B-B14F-4D97-AF65-F5344CB8AC3E}">
        <p14:creationId xmlns:p14="http://schemas.microsoft.com/office/powerpoint/2010/main" val="486940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two men&#10;&#10;AI-generated content may be incorrect.">
            <a:extLst>
              <a:ext uri="{FF2B5EF4-FFF2-40B4-BE49-F238E27FC236}">
                <a16:creationId xmlns:a16="http://schemas.microsoft.com/office/drawing/2014/main" id="{9B809D69-C998-9AE0-8C9D-A9F108A30C0B}"/>
              </a:ext>
            </a:extLst>
          </p:cNvPr>
          <p:cNvPicPr>
            <a:picLocks noGrp="1" noChangeAspect="1"/>
          </p:cNvPicPr>
          <p:nvPr>
            <p:ph idx="1"/>
          </p:nvPr>
        </p:nvPicPr>
        <p:blipFill>
          <a:blip r:embed="rId2"/>
          <a:stretch>
            <a:fillRect/>
          </a:stretch>
        </p:blipFill>
        <p:spPr>
          <a:xfrm>
            <a:off x="1400175" y="1381125"/>
            <a:ext cx="8712200" cy="4900613"/>
          </a:xfrm>
        </p:spPr>
      </p:pic>
      <p:sp>
        <p:nvSpPr>
          <p:cNvPr id="3" name="Title 1">
            <a:extLst>
              <a:ext uri="{FF2B5EF4-FFF2-40B4-BE49-F238E27FC236}">
                <a16:creationId xmlns:a16="http://schemas.microsoft.com/office/drawing/2014/main" id="{4D20DEF4-0BFA-B9DA-D92A-D8D34FFF32A0}"/>
              </a:ext>
            </a:extLst>
          </p:cNvPr>
          <p:cNvSpPr>
            <a:spLocks noGrp="1"/>
          </p:cNvSpPr>
          <p:nvPr>
            <p:ph type="title"/>
          </p:nvPr>
        </p:nvSpPr>
        <p:spPr>
          <a:xfrm>
            <a:off x="429768" y="283464"/>
            <a:ext cx="10652760" cy="514822"/>
          </a:xfrm>
        </p:spPr>
        <p:txBody>
          <a:bodyPr>
            <a:normAutofit fontScale="90000"/>
          </a:bodyPr>
          <a:lstStyle/>
          <a:p>
            <a:r>
              <a:rPr lang="en-US" dirty="0"/>
              <a:t>                   Jake </a:t>
            </a:r>
            <a:r>
              <a:rPr lang="en-US" dirty="0" err="1"/>
              <a:t>Gyllenhall</a:t>
            </a:r>
            <a:r>
              <a:rPr lang="en-US" dirty="0"/>
              <a:t> and Denzel Washington</a:t>
            </a:r>
          </a:p>
        </p:txBody>
      </p:sp>
    </p:spTree>
    <p:extLst>
      <p:ext uri="{BB962C8B-B14F-4D97-AF65-F5344CB8AC3E}">
        <p14:creationId xmlns:p14="http://schemas.microsoft.com/office/powerpoint/2010/main" val="1412476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1EE61-B7E0-C819-D992-AB9AB686330E}"/>
              </a:ext>
            </a:extLst>
          </p:cNvPr>
          <p:cNvSpPr>
            <a:spLocks noGrp="1"/>
          </p:cNvSpPr>
          <p:nvPr>
            <p:ph type="title"/>
          </p:nvPr>
        </p:nvSpPr>
        <p:spPr>
          <a:xfrm>
            <a:off x="429768" y="283464"/>
            <a:ext cx="10652760" cy="829719"/>
          </a:xfrm>
        </p:spPr>
        <p:txBody>
          <a:bodyPr/>
          <a:lstStyle/>
          <a:p>
            <a:pPr algn="ctr"/>
            <a:r>
              <a:rPr lang="en-US" dirty="0"/>
              <a:t>The Language of Othello</a:t>
            </a:r>
          </a:p>
        </p:txBody>
      </p:sp>
      <p:sp>
        <p:nvSpPr>
          <p:cNvPr id="3" name="Content Placeholder 2">
            <a:extLst>
              <a:ext uri="{FF2B5EF4-FFF2-40B4-BE49-F238E27FC236}">
                <a16:creationId xmlns:a16="http://schemas.microsoft.com/office/drawing/2014/main" id="{46C85EF5-0036-CAFB-5B3F-8A85457D1FBC}"/>
              </a:ext>
            </a:extLst>
          </p:cNvPr>
          <p:cNvSpPr>
            <a:spLocks noGrp="1"/>
          </p:cNvSpPr>
          <p:nvPr>
            <p:ph idx="1"/>
          </p:nvPr>
        </p:nvSpPr>
        <p:spPr>
          <a:xfrm>
            <a:off x="429768" y="1113183"/>
            <a:ext cx="10652760" cy="5461353"/>
          </a:xfrm>
        </p:spPr>
        <p:txBody>
          <a:bodyPr/>
          <a:lstStyle/>
          <a:p>
            <a:r>
              <a:rPr lang="en-US" dirty="0"/>
              <a:t>Shakespeare delights in inventing what we call tropes or memes – starting early in the play</a:t>
            </a:r>
          </a:p>
          <a:p>
            <a:r>
              <a:rPr lang="en-US" b="1" i="1" dirty="0"/>
              <a:t>Iago: “I will wear my heart upon my sleeve, for </a:t>
            </a:r>
            <a:r>
              <a:rPr lang="en-US" b="1" i="1" dirty="0" err="1"/>
              <a:t>daws</a:t>
            </a:r>
            <a:r>
              <a:rPr lang="en-US" b="1" i="1" dirty="0"/>
              <a:t> to peck at; I am not what I am”</a:t>
            </a:r>
          </a:p>
          <a:p>
            <a:r>
              <a:rPr lang="en-US" b="1" i="1" dirty="0"/>
              <a:t>Iago:   “Even now….an old black ram is tupping your white ewe.”</a:t>
            </a:r>
          </a:p>
          <a:p>
            <a:r>
              <a:rPr lang="en-US" b="1" i="1" dirty="0"/>
              <a:t>Iago:   “O, beware my lord, of jealousy:  It is the green-eyed monster which doth mock the meat it feeds on.”</a:t>
            </a:r>
          </a:p>
          <a:p>
            <a:r>
              <a:rPr lang="en-US" b="1" i="1" dirty="0"/>
              <a:t>Iago:   “…your daughter and the Moor are (now) making the beast with two backs.”</a:t>
            </a:r>
          </a:p>
          <a:p>
            <a:r>
              <a:rPr lang="en-US" b="1" i="1" dirty="0"/>
              <a:t>Othello:  Refers to Iago as “Honest, honest Iago.”  Some 45 times</a:t>
            </a:r>
          </a:p>
          <a:p>
            <a:r>
              <a:rPr lang="en-US" b="1" i="1" dirty="0"/>
              <a:t>Duke to Brabantio:  “Your son-in-law is far more fair than black.”</a:t>
            </a:r>
          </a:p>
          <a:p>
            <a:r>
              <a:rPr lang="en-US" b="1" i="1" dirty="0"/>
              <a:t>Othello:  “O curse of marriage That we can call these delicate creatures ours, And not their appetites!  I had rather be a toad, And live upon the vapors of a dungeon, Than keep a corner in the thing I love For others’ uses.”     </a:t>
            </a:r>
          </a:p>
          <a:p>
            <a:r>
              <a:rPr lang="en-US" b="1" i="1" dirty="0"/>
              <a:t>Othello:  “Put out the light; Then put out the light.” </a:t>
            </a:r>
          </a:p>
          <a:p>
            <a:pPr marL="0" indent="0">
              <a:buNone/>
            </a:pPr>
            <a:endParaRPr lang="en-US" dirty="0"/>
          </a:p>
        </p:txBody>
      </p:sp>
    </p:spTree>
    <p:extLst>
      <p:ext uri="{BB962C8B-B14F-4D97-AF65-F5344CB8AC3E}">
        <p14:creationId xmlns:p14="http://schemas.microsoft.com/office/powerpoint/2010/main" val="1886705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4ECAB-FBBC-75BC-20B9-5C6A40ABA447}"/>
              </a:ext>
            </a:extLst>
          </p:cNvPr>
          <p:cNvSpPr>
            <a:spLocks noGrp="1"/>
          </p:cNvSpPr>
          <p:nvPr>
            <p:ph type="title"/>
          </p:nvPr>
        </p:nvSpPr>
        <p:spPr/>
        <p:txBody>
          <a:bodyPr/>
          <a:lstStyle/>
          <a:p>
            <a:pPr algn="ctr"/>
            <a:r>
              <a:rPr lang="en-US" dirty="0"/>
              <a:t>Othello’s Psyche</a:t>
            </a:r>
          </a:p>
        </p:txBody>
      </p:sp>
      <p:sp>
        <p:nvSpPr>
          <p:cNvPr id="3" name="Content Placeholder 2">
            <a:extLst>
              <a:ext uri="{FF2B5EF4-FFF2-40B4-BE49-F238E27FC236}">
                <a16:creationId xmlns:a16="http://schemas.microsoft.com/office/drawing/2014/main" id="{D23BA622-0F97-93D3-8706-FA4D9C06857B}"/>
              </a:ext>
            </a:extLst>
          </p:cNvPr>
          <p:cNvSpPr>
            <a:spLocks noGrp="1"/>
          </p:cNvSpPr>
          <p:nvPr>
            <p:ph idx="1"/>
          </p:nvPr>
        </p:nvSpPr>
        <p:spPr/>
        <p:txBody>
          <a:bodyPr>
            <a:normAutofit lnSpcReduction="10000"/>
          </a:bodyPr>
          <a:lstStyle/>
          <a:p>
            <a:r>
              <a:rPr lang="en-US" dirty="0"/>
              <a:t>Othello is a great military commander – he knows little more than war – he can’t visualize what he doesn’t know. He sees himself as larger than life. </a:t>
            </a:r>
          </a:p>
          <a:p>
            <a:r>
              <a:rPr lang="en-US" dirty="0"/>
              <a:t>He has trusted Iago; but when another lieutenant – Cassio – impresses Othello in battle, he promotes Cassio over Iago – lighting the match of Iago’s jealousy</a:t>
            </a:r>
          </a:p>
          <a:p>
            <a:r>
              <a:rPr lang="en-US" b="1" i="1" dirty="0"/>
              <a:t>Othello Syndrome </a:t>
            </a:r>
            <a:r>
              <a:rPr lang="en-US" dirty="0"/>
              <a:t>– psychiatric diagnoses of unbridled jealousy that leads to violence</a:t>
            </a:r>
          </a:p>
          <a:p>
            <a:r>
              <a:rPr lang="en-US" dirty="0"/>
              <a:t>Othello frequently refers to himself in the 3</a:t>
            </a:r>
            <a:r>
              <a:rPr lang="en-US" baseline="30000" dirty="0"/>
              <a:t>rd</a:t>
            </a:r>
            <a:r>
              <a:rPr lang="en-US" dirty="0"/>
              <a:t> person – </a:t>
            </a:r>
          </a:p>
          <a:p>
            <a:r>
              <a:rPr lang="en-US" dirty="0"/>
              <a:t>Othello trusts – yet is persuaded to doubt. He is too tied up in his sense of worth – his reputation – that the mere thought of being cuckolded by his wife drives him into an epileptic seizure</a:t>
            </a:r>
          </a:p>
          <a:p>
            <a:r>
              <a:rPr lang="en-US" dirty="0"/>
              <a:t>Was the marriage of Othello and Desdemona ever consummated? </a:t>
            </a:r>
          </a:p>
          <a:p>
            <a:r>
              <a:rPr lang="en-US" dirty="0"/>
              <a:t>Act 3 begins the inevitable acceleration of Iago’s lies and now Othello is his willing puppet</a:t>
            </a:r>
          </a:p>
          <a:p>
            <a:r>
              <a:rPr lang="en-US" dirty="0"/>
              <a:t>Once Othello has killed her, he makes his tragic excuse: “</a:t>
            </a:r>
            <a:r>
              <a:rPr lang="en-US" b="1" i="1" dirty="0"/>
              <a:t>Then you must speak Of one that loved not wisely, but too well.”</a:t>
            </a:r>
            <a:endParaRPr lang="en-US" dirty="0"/>
          </a:p>
        </p:txBody>
      </p:sp>
    </p:spTree>
    <p:extLst>
      <p:ext uri="{BB962C8B-B14F-4D97-AF65-F5344CB8AC3E}">
        <p14:creationId xmlns:p14="http://schemas.microsoft.com/office/powerpoint/2010/main" val="2446213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EA8FC-7811-8435-3F87-27400AC6DA06}"/>
              </a:ext>
            </a:extLst>
          </p:cNvPr>
          <p:cNvSpPr>
            <a:spLocks noGrp="1"/>
          </p:cNvSpPr>
          <p:nvPr>
            <p:ph type="title"/>
          </p:nvPr>
        </p:nvSpPr>
        <p:spPr>
          <a:xfrm>
            <a:off x="429768" y="283464"/>
            <a:ext cx="10652760" cy="758258"/>
          </a:xfrm>
        </p:spPr>
        <p:txBody>
          <a:bodyPr/>
          <a:lstStyle/>
          <a:p>
            <a:pPr algn="ctr"/>
            <a:r>
              <a:rPr lang="en-US" dirty="0"/>
              <a:t>Iago’s Psyche</a:t>
            </a:r>
          </a:p>
        </p:txBody>
      </p:sp>
      <p:sp>
        <p:nvSpPr>
          <p:cNvPr id="3" name="Content Placeholder 2">
            <a:extLst>
              <a:ext uri="{FF2B5EF4-FFF2-40B4-BE49-F238E27FC236}">
                <a16:creationId xmlns:a16="http://schemas.microsoft.com/office/drawing/2014/main" id="{EC856DFD-4572-97BC-7BE3-EB9CF864180F}"/>
              </a:ext>
            </a:extLst>
          </p:cNvPr>
          <p:cNvSpPr>
            <a:spLocks noGrp="1"/>
          </p:cNvSpPr>
          <p:nvPr>
            <p:ph idx="1"/>
          </p:nvPr>
        </p:nvSpPr>
        <p:spPr>
          <a:xfrm>
            <a:off x="429768" y="1041722"/>
            <a:ext cx="10652760" cy="5532814"/>
          </a:xfrm>
        </p:spPr>
        <p:txBody>
          <a:bodyPr/>
          <a:lstStyle/>
          <a:p>
            <a:r>
              <a:rPr lang="en-US" dirty="0"/>
              <a:t>Iago’s age – 28 – Othello is generally thought to be late 30s/early 40s</a:t>
            </a:r>
          </a:p>
          <a:p>
            <a:r>
              <a:rPr lang="en-US" dirty="0"/>
              <a:t>Iago’s jealousy of Othello – </a:t>
            </a:r>
            <a:r>
              <a:rPr lang="en-US" b="1" i="1" dirty="0"/>
              <a:t>“I hate the Moor.” </a:t>
            </a:r>
            <a:r>
              <a:rPr lang="en-US" dirty="0"/>
              <a:t>  Propels Iago to take increasing risks – planting lies, manipulating characters like a malicious puppeteer. </a:t>
            </a:r>
          </a:p>
          <a:p>
            <a:r>
              <a:rPr lang="en-US" dirty="0"/>
              <a:t>Iago is the Great Improviser. Taking advantage of openings as they present themselves. – Roderigo’s obsession with Desdemona, the dropped handkerchief.</a:t>
            </a:r>
          </a:p>
          <a:p>
            <a:r>
              <a:rPr lang="en-US" dirty="0"/>
              <a:t>Iago initially driven by jealousy – of Cassio – who was promoted over him – a younger rival for Othello’s love – SO RELATABLE.</a:t>
            </a:r>
          </a:p>
          <a:p>
            <a:r>
              <a:rPr lang="en-US" dirty="0"/>
              <a:t>Iago becomes ever more confident in his diabolic artistry – prodding Othello and others to calamity</a:t>
            </a:r>
          </a:p>
          <a:p>
            <a:r>
              <a:rPr lang="en-US" dirty="0"/>
              <a:t>Iago perfects the art of DISINFORMATION, DISORIENTATION, AND DERANGEMENT</a:t>
            </a:r>
          </a:p>
          <a:p>
            <a:r>
              <a:rPr lang="en-US" dirty="0"/>
              <a:t>We only dream of revenge – Iago embodies it. Iago is a “sublimely sadistic comic poet,” [Harold Bloom].  He operates in a void – with no moral compass. </a:t>
            </a:r>
          </a:p>
          <a:p>
            <a:endParaRPr lang="en-US" dirty="0"/>
          </a:p>
          <a:p>
            <a:endParaRPr lang="en-US" dirty="0"/>
          </a:p>
        </p:txBody>
      </p:sp>
    </p:spTree>
    <p:extLst>
      <p:ext uri="{BB962C8B-B14F-4D97-AF65-F5344CB8AC3E}">
        <p14:creationId xmlns:p14="http://schemas.microsoft.com/office/powerpoint/2010/main" val="2023923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791B-1B1D-7298-A700-26549D527C1E}"/>
              </a:ext>
            </a:extLst>
          </p:cNvPr>
          <p:cNvSpPr>
            <a:spLocks noGrp="1"/>
          </p:cNvSpPr>
          <p:nvPr>
            <p:ph type="title"/>
          </p:nvPr>
        </p:nvSpPr>
        <p:spPr/>
        <p:txBody>
          <a:bodyPr>
            <a:normAutofit/>
          </a:bodyPr>
          <a:lstStyle/>
          <a:p>
            <a:pPr algn="ctr"/>
            <a:r>
              <a:rPr lang="en-US" sz="2880" dirty="0"/>
              <a:t>Key Turning Points</a:t>
            </a:r>
          </a:p>
        </p:txBody>
      </p:sp>
      <p:sp>
        <p:nvSpPr>
          <p:cNvPr id="3" name="Content Placeholder 2">
            <a:extLst>
              <a:ext uri="{FF2B5EF4-FFF2-40B4-BE49-F238E27FC236}">
                <a16:creationId xmlns:a16="http://schemas.microsoft.com/office/drawing/2014/main" id="{34FFE537-4387-E3E8-5758-CF7BB0230CD5}"/>
              </a:ext>
            </a:extLst>
          </p:cNvPr>
          <p:cNvSpPr>
            <a:spLocks noGrp="1"/>
          </p:cNvSpPr>
          <p:nvPr>
            <p:ph idx="1"/>
          </p:nvPr>
        </p:nvSpPr>
        <p:spPr>
          <a:xfrm>
            <a:off x="429768" y="1380744"/>
            <a:ext cx="10652760" cy="5193792"/>
          </a:xfrm>
        </p:spPr>
        <p:txBody>
          <a:bodyPr/>
          <a:lstStyle/>
          <a:p>
            <a:r>
              <a:rPr lang="en-US" dirty="0"/>
              <a:t>Elements of </a:t>
            </a:r>
            <a:r>
              <a:rPr lang="en-US" b="1" dirty="0"/>
              <a:t>Ambition and Reputation </a:t>
            </a:r>
            <a:r>
              <a:rPr lang="en-US" dirty="0"/>
              <a:t>are key to the first 2 acts. </a:t>
            </a:r>
          </a:p>
          <a:p>
            <a:r>
              <a:rPr lang="en-US" b="1" i="1" dirty="0"/>
              <a:t>Act 2 Scene 3 </a:t>
            </a:r>
            <a:r>
              <a:rPr lang="en-US" dirty="0"/>
              <a:t>– </a:t>
            </a:r>
            <a:r>
              <a:rPr lang="en-US" b="1" dirty="0"/>
              <a:t>Iago gets Cassio drunk. Then goads him into a fight with Roderigo – </a:t>
            </a:r>
            <a:r>
              <a:rPr lang="en-US" dirty="0"/>
              <a:t>who is obsessed with Desdemona and jealous of Othello. </a:t>
            </a:r>
          </a:p>
          <a:p>
            <a:r>
              <a:rPr lang="en-US" dirty="0"/>
              <a:t>Othello witnesses brawl and banishes Cassio – </a:t>
            </a:r>
            <a:r>
              <a:rPr lang="en-US" b="1" i="1" dirty="0"/>
              <a:t>“Never more be officer of mine.”  </a:t>
            </a:r>
            <a:r>
              <a:rPr lang="en-US" dirty="0"/>
              <a:t>Cassio despairs</a:t>
            </a:r>
            <a:r>
              <a:rPr lang="en-US" b="1" i="1" dirty="0"/>
              <a:t>, “I have lost my reputation! I have lost the immortal part of myself!”</a:t>
            </a:r>
          </a:p>
          <a:p>
            <a:r>
              <a:rPr lang="en-US" b="1" i="1" dirty="0"/>
              <a:t>Act 3 Scene 1: </a:t>
            </a:r>
            <a:r>
              <a:rPr lang="en-US" dirty="0"/>
              <a:t> This is the pivotal act for Iago – seizing upon every opportunity to enmesh Cassio in actions that will confirm jealousies in Othello’s mind. Cassio must plead his case to Desdemona, whilst Iago improvises: </a:t>
            </a:r>
            <a:r>
              <a:rPr lang="en-US" b="1" i="1" dirty="0"/>
              <a:t>“I’ll pour this pestilence into his ear.”</a:t>
            </a:r>
          </a:p>
          <a:p>
            <a:r>
              <a:rPr lang="en-US" b="1" i="1" dirty="0"/>
              <a:t>Act 3 Scene 3: </a:t>
            </a:r>
            <a:r>
              <a:rPr lang="en-US" dirty="0"/>
              <a:t> Another opportunity – Iago witnesses Othello dropping Desdemona’s handkerchief. Has his unwitting wife, Emilia, plant handkerchief in Cassio’s room. </a:t>
            </a:r>
          </a:p>
          <a:p>
            <a:r>
              <a:rPr lang="en-US" b="1" dirty="0"/>
              <a:t> Othello’s suspicions grow with Iago’s machinations.   </a:t>
            </a:r>
            <a:r>
              <a:rPr lang="en-US" b="1" i="1" dirty="0"/>
              <a:t>“Thou has set me on the rack……Farewell the tranquil mind….Farewell…Othello’s occupation’s gone!” </a:t>
            </a:r>
            <a:endParaRPr lang="en-US" b="1" dirty="0"/>
          </a:p>
        </p:txBody>
      </p:sp>
    </p:spTree>
    <p:extLst>
      <p:ext uri="{BB962C8B-B14F-4D97-AF65-F5344CB8AC3E}">
        <p14:creationId xmlns:p14="http://schemas.microsoft.com/office/powerpoint/2010/main" val="4003405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C7C44-1213-4484-AF6A-DE9406B37F1C}"/>
              </a:ext>
            </a:extLst>
          </p:cNvPr>
          <p:cNvSpPr>
            <a:spLocks noGrp="1"/>
          </p:cNvSpPr>
          <p:nvPr>
            <p:ph type="title"/>
          </p:nvPr>
        </p:nvSpPr>
        <p:spPr/>
        <p:txBody>
          <a:bodyPr/>
          <a:lstStyle/>
          <a:p>
            <a:pPr algn="ctr"/>
            <a:r>
              <a:rPr lang="en-US" dirty="0"/>
              <a:t>No Turning Back</a:t>
            </a:r>
          </a:p>
        </p:txBody>
      </p:sp>
      <p:sp>
        <p:nvSpPr>
          <p:cNvPr id="3" name="Content Placeholder 2">
            <a:extLst>
              <a:ext uri="{FF2B5EF4-FFF2-40B4-BE49-F238E27FC236}">
                <a16:creationId xmlns:a16="http://schemas.microsoft.com/office/drawing/2014/main" id="{9D072A3D-6D33-724F-DC8F-9A6FBF36DB91}"/>
              </a:ext>
            </a:extLst>
          </p:cNvPr>
          <p:cNvSpPr>
            <a:spLocks noGrp="1"/>
          </p:cNvSpPr>
          <p:nvPr>
            <p:ph idx="1"/>
          </p:nvPr>
        </p:nvSpPr>
        <p:spPr/>
        <p:txBody>
          <a:bodyPr>
            <a:normAutofit lnSpcReduction="10000"/>
          </a:bodyPr>
          <a:lstStyle/>
          <a:p>
            <a:r>
              <a:rPr lang="en-US" b="1" i="1" dirty="0"/>
              <a:t>Act 4 Scene 1</a:t>
            </a:r>
            <a:r>
              <a:rPr lang="en-US" i="1" dirty="0"/>
              <a:t>:  </a:t>
            </a:r>
            <a:r>
              <a:rPr lang="en-US" dirty="0"/>
              <a:t>Iago has so convinced Othello,  the Moor starts to imagine Cassio and Desdemona having sex – [he falls into trance] but often shows him in epileptic seizure.</a:t>
            </a:r>
          </a:p>
          <a:p>
            <a:r>
              <a:rPr lang="en-US" dirty="0"/>
              <a:t>With Othello offstage, Iago goads Cassio into talking about Bianca, a courtesan. Othello overhears, assuming he’s talking about Desdemona in a callous/sexual way. Othello is now engaged and determined to kill his innocent wife. </a:t>
            </a:r>
          </a:p>
          <a:p>
            <a:r>
              <a:rPr lang="en-US" b="1" i="1" dirty="0"/>
              <a:t>Iago tells Othello “Do it not with poison; strangle her in bed, even the bed she hath contaminated.”</a:t>
            </a:r>
          </a:p>
          <a:p>
            <a:r>
              <a:rPr lang="en-US" b="1" i="1" dirty="0"/>
              <a:t>Desdemona enters.  Othello slaps her. </a:t>
            </a:r>
          </a:p>
          <a:p>
            <a:r>
              <a:rPr lang="en-US" b="1" i="1" dirty="0"/>
              <a:t>Act 5 Scene 1:  </a:t>
            </a:r>
            <a:r>
              <a:rPr lang="en-US" dirty="0"/>
              <a:t>Iago now takes his most brutal step – setting up Roderigo to kill Cassio. But it goes wrong – Cassio fatally wounds Roderigo; Iago steps in from behind and stabs Cassio.</a:t>
            </a:r>
          </a:p>
          <a:p>
            <a:r>
              <a:rPr lang="en-US" b="1" i="1" dirty="0"/>
              <a:t>Act 5 Scene 2:  Final Scene - </a:t>
            </a:r>
            <a:r>
              <a:rPr lang="en-US" dirty="0"/>
              <a:t> Othello murders Desdemona, Emilia discovers them and Iago stabs Emilia to silence her.  Cassio et al return to witness the horror – Othello finally has </a:t>
            </a:r>
            <a:r>
              <a:rPr lang="en-US" b="1" dirty="0"/>
              <a:t>Realization and kills himself. </a:t>
            </a:r>
            <a:endParaRPr lang="en-US" b="1" i="1" dirty="0"/>
          </a:p>
        </p:txBody>
      </p:sp>
    </p:spTree>
    <p:extLst>
      <p:ext uri="{BB962C8B-B14F-4D97-AF65-F5344CB8AC3E}">
        <p14:creationId xmlns:p14="http://schemas.microsoft.com/office/powerpoint/2010/main" val="1867891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1DED-3F42-F0F6-312F-0B80784AEA1B}"/>
              </a:ext>
            </a:extLst>
          </p:cNvPr>
          <p:cNvSpPr>
            <a:spLocks noGrp="1"/>
          </p:cNvSpPr>
          <p:nvPr>
            <p:ph type="title"/>
          </p:nvPr>
        </p:nvSpPr>
        <p:spPr>
          <a:xfrm>
            <a:off x="429768" y="283464"/>
            <a:ext cx="10652760" cy="561488"/>
          </a:xfrm>
        </p:spPr>
        <p:txBody>
          <a:bodyPr/>
          <a:lstStyle/>
          <a:p>
            <a:pPr algn="ctr"/>
            <a:r>
              <a:rPr lang="en-US" dirty="0"/>
              <a:t>Contemporary Themes in Othello</a:t>
            </a:r>
          </a:p>
        </p:txBody>
      </p:sp>
      <p:sp>
        <p:nvSpPr>
          <p:cNvPr id="3" name="Content Placeholder 2">
            <a:extLst>
              <a:ext uri="{FF2B5EF4-FFF2-40B4-BE49-F238E27FC236}">
                <a16:creationId xmlns:a16="http://schemas.microsoft.com/office/drawing/2014/main" id="{695DF54D-6ECD-213E-52AA-B67AD6A87AC1}"/>
              </a:ext>
            </a:extLst>
          </p:cNvPr>
          <p:cNvSpPr>
            <a:spLocks noGrp="1"/>
          </p:cNvSpPr>
          <p:nvPr>
            <p:ph idx="1"/>
          </p:nvPr>
        </p:nvSpPr>
        <p:spPr>
          <a:xfrm>
            <a:off x="429768" y="1088019"/>
            <a:ext cx="10652760" cy="5660021"/>
          </a:xfrm>
        </p:spPr>
        <p:txBody>
          <a:bodyPr>
            <a:normAutofit fontScale="92500" lnSpcReduction="10000"/>
          </a:bodyPr>
          <a:lstStyle/>
          <a:p>
            <a:r>
              <a:rPr lang="en-US" b="1" i="1" u="sng" dirty="0"/>
              <a:t>Unchecked Ambition </a:t>
            </a:r>
            <a:r>
              <a:rPr lang="en-US" b="1" dirty="0"/>
              <a:t>– </a:t>
            </a:r>
            <a:r>
              <a:rPr lang="en-US" dirty="0"/>
              <a:t>Iago holds all the power.  Othello only thinks he has power. </a:t>
            </a:r>
          </a:p>
          <a:p>
            <a:r>
              <a:rPr lang="en-US" b="1" dirty="0"/>
              <a:t>Today’s Relevance </a:t>
            </a:r>
            <a:r>
              <a:rPr lang="en-US" dirty="0"/>
              <a:t>– Politics intersects with ambition, and campaign distortions. Power is the only currency. </a:t>
            </a:r>
          </a:p>
          <a:p>
            <a:r>
              <a:rPr lang="en-US" b="1" i="1" u="sng" dirty="0"/>
              <a:t>Deception and Disinformation</a:t>
            </a:r>
            <a:r>
              <a:rPr lang="en-US" i="1" u="sng" dirty="0"/>
              <a:t> </a:t>
            </a:r>
            <a:r>
              <a:rPr lang="en-US" dirty="0"/>
              <a:t>– the play’s speed allows Iago’s lies to quickly metastasize. Lies get the head start (opening scene) and the truth never catches up. </a:t>
            </a:r>
          </a:p>
          <a:p>
            <a:r>
              <a:rPr lang="en-US" b="1" dirty="0"/>
              <a:t>Today’s Relevance – </a:t>
            </a:r>
            <a:r>
              <a:rPr lang="en-US" dirty="0"/>
              <a:t>Sheer number of lies coming from the administration. If we say it enough, people will be persuaded.</a:t>
            </a:r>
            <a:endParaRPr lang="en-US" b="1" dirty="0"/>
          </a:p>
          <a:p>
            <a:r>
              <a:rPr lang="en-US" b="1" i="1" u="sng" dirty="0"/>
              <a:t>Jealousy</a:t>
            </a:r>
            <a:r>
              <a:rPr lang="en-US" b="1" dirty="0"/>
              <a:t> – </a:t>
            </a:r>
            <a:r>
              <a:rPr lang="en-US" dirty="0"/>
              <a:t>Othello’s fatal flaw is his susceptibility to jealousy. His tragedy is that he is driven to murder his innocent young wife by a series of lies. </a:t>
            </a:r>
          </a:p>
          <a:p>
            <a:r>
              <a:rPr lang="en-US" b="1" dirty="0"/>
              <a:t> Today’s Relevance – </a:t>
            </a:r>
            <a:r>
              <a:rPr lang="en-US" dirty="0"/>
              <a:t>Jealousy of others’ achievements – Nobel Peace Prize????</a:t>
            </a:r>
          </a:p>
          <a:p>
            <a:r>
              <a:rPr lang="en-US" b="1" i="1" u="sng" dirty="0"/>
              <a:t>Racism</a:t>
            </a:r>
            <a:r>
              <a:rPr lang="en-US" b="1" dirty="0"/>
              <a:t> </a:t>
            </a:r>
            <a:r>
              <a:rPr lang="en-US" dirty="0"/>
              <a:t>societal prejudice – </a:t>
            </a:r>
          </a:p>
          <a:p>
            <a:r>
              <a:rPr lang="en-US" b="1" dirty="0"/>
              <a:t>Today’s Relevance </a:t>
            </a:r>
            <a:r>
              <a:rPr lang="en-US" dirty="0"/>
              <a:t>– White Grievance mirrors Iago’s racist slurs of Othello (Obama?)</a:t>
            </a:r>
          </a:p>
          <a:p>
            <a:r>
              <a:rPr lang="en-US" b="1" i="1" u="sng" dirty="0"/>
              <a:t>Fragility of Trust </a:t>
            </a:r>
            <a:r>
              <a:rPr lang="en-US" b="1" dirty="0"/>
              <a:t>–  </a:t>
            </a:r>
            <a:r>
              <a:rPr lang="en-US" dirty="0"/>
              <a:t>Othello learns the hard way that his trust has been abused</a:t>
            </a:r>
            <a:endParaRPr lang="en-US" b="1" dirty="0"/>
          </a:p>
          <a:p>
            <a:r>
              <a:rPr lang="en-US" b="1" dirty="0"/>
              <a:t>Tragic Outcome – </a:t>
            </a:r>
            <a:r>
              <a:rPr lang="en-US" dirty="0"/>
              <a:t>Othello must learn that he was manipulated AFTER HE HAS killed her. He then kills himself, completing the tragic circle.</a:t>
            </a:r>
          </a:p>
          <a:p>
            <a:endParaRPr lang="en-US" b="1" dirty="0"/>
          </a:p>
        </p:txBody>
      </p:sp>
    </p:spTree>
    <p:extLst>
      <p:ext uri="{BB962C8B-B14F-4D97-AF65-F5344CB8AC3E}">
        <p14:creationId xmlns:p14="http://schemas.microsoft.com/office/powerpoint/2010/main" val="2433026428"/>
      </p:ext>
    </p:extLst>
  </p:cSld>
  <p:clrMapOvr>
    <a:masterClrMapping/>
  </p:clrMapOvr>
</p:sld>
</file>

<file path=ppt/theme/theme1.xml><?xml version="1.0" encoding="utf-8"?>
<a:theme xmlns:a="http://schemas.openxmlformats.org/drawingml/2006/main" name="Dune">
  <a:themeElements>
    <a:clrScheme name="Dun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826328CA-5F67-4711-B85D-145ABD90F0C2}" vid="{19057A55-7D5A-4630-9E53-CA5ED64477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5687</TotalTime>
  <Words>1736</Words>
  <Application>Microsoft Office PowerPoint</Application>
  <PresentationFormat>Widescreen</PresentationFormat>
  <Paragraphs>98</Paragraphs>
  <Slides>20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Neue Haas Grotesk Text Pro</vt:lpstr>
      <vt:lpstr>Dune</vt:lpstr>
      <vt:lpstr>OTHELLO</vt:lpstr>
      <vt:lpstr>Othello on Broadway 2025</vt:lpstr>
      <vt:lpstr>Backstory and Plot</vt:lpstr>
      <vt:lpstr>Is Othello Black or a Moor??</vt:lpstr>
      <vt:lpstr>PowerPoint Presentation</vt:lpstr>
      <vt:lpstr>PowerPoint Presentation</vt:lpstr>
      <vt:lpstr>PowerPoint Presentation</vt:lpstr>
      <vt:lpstr>PowerPoint Presentation</vt:lpstr>
      <vt:lpstr>Theatre Production History</vt:lpstr>
      <vt:lpstr>Ned Kynaston as Desdemona / Stage Beauty</vt:lpstr>
      <vt:lpstr>Kynaston (Crudup) as Desdemona – Stage Beauty</vt:lpstr>
      <vt:lpstr>Ira Aldridge, Paul Robeson</vt:lpstr>
      <vt:lpstr>                   Laurence Fishburne and Kenneth Branagh</vt:lpstr>
      <vt:lpstr>                   Jake Gyllenhall and Denzel Washington</vt:lpstr>
      <vt:lpstr>The Language of Othello</vt:lpstr>
      <vt:lpstr>Othello’s Psyche</vt:lpstr>
      <vt:lpstr>Iago’s Psyche</vt:lpstr>
      <vt:lpstr>Key Turning Points</vt:lpstr>
      <vt:lpstr>No Turning Back</vt:lpstr>
      <vt:lpstr>Contemporary Themes in Othello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fritz ketchum</dc:creator>
  <cp:lastModifiedBy>Betty Spieth Croll</cp:lastModifiedBy>
  <cp:revision>46</cp:revision>
  <dcterms:created xsi:type="dcterms:W3CDTF">2026-01-08T21:20:31Z</dcterms:created>
  <dcterms:modified xsi:type="dcterms:W3CDTF">2026-01-20T19:51:13Z</dcterms:modified>
</cp:coreProperties>
</file>